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66" r:id="rId3"/>
    <p:sldId id="267" r:id="rId4"/>
    <p:sldId id="269" r:id="rId5"/>
    <p:sldId id="271" r:id="rId6"/>
    <p:sldId id="270" r:id="rId7"/>
    <p:sldId id="268" r:id="rId8"/>
    <p:sldId id="272" r:id="rId9"/>
    <p:sldId id="274" r:id="rId10"/>
    <p:sldId id="275" r:id="rId11"/>
    <p:sldId id="273" r:id="rId12"/>
    <p:sldId id="276" r:id="rId13"/>
    <p:sldId id="277" r:id="rId14"/>
    <p:sldId id="279" r:id="rId15"/>
    <p:sldId id="280" r:id="rId16"/>
    <p:sldId id="281" r:id="rId17"/>
    <p:sldId id="282" r:id="rId18"/>
    <p:sldId id="283" r:id="rId19"/>
    <p:sldId id="286" r:id="rId20"/>
    <p:sldId id="284"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FB51DF-E8E4-4B8D-9ED6-DED25B419D71}" v="1000" dt="2020-08-11T09:56:07.920"/>
    <p1510:client id="{EFC3E100-7623-49CA-B7F9-CD7AC9A64E95}" v="649" dt="2020-08-11T10:49:00.1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4BDF68E2-58F2-4D09-BE8B-E3BD06533059}" type="datetimeFigureOut">
              <a:rPr lang="en-US" dirty="0"/>
              <a:t>8/11/2020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5037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E2D6473-DF6D-4702-B328-E0DD40540A4E}" type="datetimeFigureOut">
              <a:rPr lang="en-US" dirty="0"/>
              <a:t>8/11/2020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43684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26F7E3A-B166-407D-9866-32884E7D5B37}" type="datetimeFigureOut">
              <a:rPr lang="en-US" dirty="0"/>
              <a:t>8/11/2020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908544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8FC5F6-F338-4AE4-BB23-26385BCFC423}" type="datetimeFigureOut">
              <a:rPr lang="en-US" dirty="0"/>
              <a:t>8/11/2020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1284858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8/11/2020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564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dirty="0"/>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9AB4D41-86C1-4908-B66A-0B50CEB3BF29}" type="datetimeFigureOut">
              <a:rPr lang="en-US" dirty="0"/>
              <a:t>8/11/2020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173059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dirty="0"/>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6426E2C-56C1-4E0D-A793-0088A7FDD37E}" type="datetimeFigureOut">
              <a:rPr lang="en-US" dirty="0"/>
              <a:t>8/11/2020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61647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8C39B41-D8B5-4052-B551-9B5525EAA8B6}" type="datetimeFigureOut">
              <a:rPr lang="en-US" dirty="0"/>
              <a:t>8/11/2020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92548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8/11/2020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790652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8/11/2020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449119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8/11/2020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146589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8/11/2020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332868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mailto:EMAIL:bhaskarvirat50@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lectronicsforu.com/electronics-projects/hacking-bluetooth-headset-control-robot" TargetMode="External"/><Relationship Id="rId2" Type="http://schemas.openxmlformats.org/officeDocument/2006/relationships/hyperlink" Target="http://www.efxkits.us/" TargetMode="External"/><Relationship Id="rId1" Type="http://schemas.openxmlformats.org/officeDocument/2006/relationships/slideLayout" Target="../slideLayouts/slideLayout2.xml"/><Relationship Id="rId5" Type="http://schemas.openxmlformats.org/officeDocument/2006/relationships/hyperlink" Target="https://www.rakeshmondal.info/L293D-Motor-Driver" TargetMode="External"/><Relationship Id="rId4" Type="http://schemas.openxmlformats.org/officeDocument/2006/relationships/hyperlink" Target="https://people.ece.cornell.edu/land/courses/ece4760/FinalProjects/s2001/pr57/M-8870.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26">
            <a:extLst>
              <a:ext uri="{FF2B5EF4-FFF2-40B4-BE49-F238E27FC236}">
                <a16:creationId xmlns:a16="http://schemas.microsoft.com/office/drawing/2014/main" id="{AE220058-3FCE-496E-ADF2-D8A6961F3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28">
            <a:extLst>
              <a:ext uri="{FF2B5EF4-FFF2-40B4-BE49-F238E27FC236}">
                <a16:creationId xmlns:a16="http://schemas.microsoft.com/office/drawing/2014/main" id="{E193F809-7E50-4AAD-8E26-878207931C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3836504" y="758952"/>
            <a:ext cx="7319175" cy="3566160"/>
          </a:xfrm>
        </p:spPr>
        <p:txBody>
          <a:bodyPr>
            <a:normAutofit/>
          </a:bodyPr>
          <a:lstStyle/>
          <a:p>
            <a:pPr>
              <a:spcAft>
                <a:spcPct val="0"/>
              </a:spcAft>
            </a:pPr>
            <a:r>
              <a:rPr lang="en-US" sz="2600" dirty="0">
                <a:ea typeface="+mj-lt"/>
                <a:cs typeface="+mj-lt"/>
              </a:rPr>
              <a:t>                          </a:t>
            </a:r>
            <a:br>
              <a:rPr lang="en-US" sz="2600" dirty="0">
                <a:ea typeface="+mj-lt"/>
                <a:cs typeface="+mj-lt"/>
              </a:rPr>
            </a:br>
            <a:br>
              <a:rPr lang="en-US" sz="2600" dirty="0">
                <a:ea typeface="+mj-lt"/>
                <a:cs typeface="+mj-lt"/>
              </a:rPr>
            </a:br>
            <a:br>
              <a:rPr lang="en-US" sz="2600" dirty="0">
                <a:ea typeface="+mj-lt"/>
                <a:cs typeface="+mj-lt"/>
              </a:rPr>
            </a:br>
            <a:r>
              <a:rPr lang="en-US" sz="2600" dirty="0">
                <a:ea typeface="+mj-lt"/>
                <a:cs typeface="+mj-lt"/>
              </a:rPr>
              <a:t> </a:t>
            </a:r>
            <a:r>
              <a:rPr lang="en-US" sz="2600">
                <a:latin typeface="Times New Roman"/>
                <a:ea typeface="+mj-lt"/>
                <a:cs typeface="+mj-lt"/>
              </a:rPr>
              <a:t>NAME :H K BHASKAR</a:t>
            </a:r>
            <a:br>
              <a:rPr lang="en-US" sz="2600">
                <a:latin typeface="Times New Roman"/>
                <a:ea typeface="+mj-lt"/>
                <a:cs typeface="+mj-lt"/>
              </a:rPr>
            </a:br>
            <a:br>
              <a:rPr lang="en-US" sz="2600" dirty="0">
                <a:latin typeface="Times New Roman"/>
                <a:ea typeface="+mj-lt"/>
                <a:cs typeface="+mj-lt"/>
              </a:rPr>
            </a:br>
            <a:r>
              <a:rPr lang="en-US" sz="2600" dirty="0">
                <a:latin typeface="Times New Roman"/>
                <a:ea typeface="+mj-lt"/>
                <a:cs typeface="+mj-lt"/>
              </a:rPr>
              <a:t> </a:t>
            </a:r>
            <a:r>
              <a:rPr lang="en-US" sz="2600" dirty="0">
                <a:latin typeface="Times New Roman"/>
                <a:ea typeface="+mj-lt"/>
                <a:cs typeface="+mj-lt"/>
                <a:hlinkClick r:id="rId2"/>
              </a:rPr>
              <a:t>EMAIL:bhaskarvirat50@gmail.com</a:t>
            </a:r>
            <a:br>
              <a:rPr lang="en-US" sz="2600" dirty="0">
                <a:latin typeface="Times New Roman"/>
                <a:ea typeface="+mj-lt"/>
                <a:cs typeface="+mj-lt"/>
              </a:rPr>
            </a:br>
            <a:br>
              <a:rPr lang="en-US" sz="2600" dirty="0">
                <a:latin typeface="Times New Roman"/>
                <a:ea typeface="+mj-lt"/>
                <a:cs typeface="+mj-lt"/>
              </a:rPr>
            </a:br>
            <a:r>
              <a:rPr lang="en-US" sz="2600">
                <a:latin typeface="Times New Roman"/>
                <a:ea typeface="+mj-lt"/>
                <a:cs typeface="+mj-lt"/>
              </a:rPr>
              <a:t>  Mobile: 8296102385</a:t>
            </a:r>
            <a:br>
              <a:rPr lang="en-US" sz="2600" dirty="0">
                <a:latin typeface="Times New Roman"/>
                <a:ea typeface="+mj-lt"/>
                <a:cs typeface="+mj-lt"/>
              </a:rPr>
            </a:br>
            <a:endParaRPr lang="en-US" sz="2600">
              <a:latin typeface="Times New Roman"/>
              <a:ea typeface="+mj-lt"/>
              <a:cs typeface="+mj-lt"/>
            </a:endParaRPr>
          </a:p>
          <a:p>
            <a:pPr>
              <a:spcAft>
                <a:spcPct val="0"/>
              </a:spcAft>
            </a:pPr>
            <a:endParaRPr lang="en-US" sz="2600">
              <a:ea typeface="+mj-lt"/>
              <a:cs typeface="+mj-lt"/>
            </a:endParaRPr>
          </a:p>
          <a:p>
            <a:endParaRPr lang="en-US" sz="2600">
              <a:cs typeface="Calibri Light"/>
            </a:endParaRPr>
          </a:p>
        </p:txBody>
      </p:sp>
      <p:sp>
        <p:nvSpPr>
          <p:cNvPr id="3" name="Subtitle 2"/>
          <p:cNvSpPr>
            <a:spLocks noGrp="1"/>
          </p:cNvSpPr>
          <p:nvPr>
            <p:ph type="subTitle" idx="1"/>
          </p:nvPr>
        </p:nvSpPr>
        <p:spPr>
          <a:xfrm>
            <a:off x="3836504" y="4455620"/>
            <a:ext cx="7321946" cy="1143000"/>
          </a:xfrm>
        </p:spPr>
        <p:txBody>
          <a:bodyPr vert="horz" lIns="91440" tIns="45720" rIns="91440" bIns="45720" rtlCol="0">
            <a:normAutofit/>
          </a:bodyPr>
          <a:lstStyle/>
          <a:p>
            <a:r>
              <a:rPr lang="en-US" sz="2200">
                <a:latin typeface="Times New Roman"/>
                <a:cs typeface="Calibri Light"/>
              </a:rPr>
              <a:t>Description:</a:t>
            </a:r>
          </a:p>
          <a:p>
            <a:r>
              <a:rPr lang="en-US" sz="2200">
                <a:latin typeface="Times New Roman"/>
                <a:cs typeface="Calibri Light"/>
              </a:rPr>
              <a:t> PPT presentation on the projects done</a:t>
            </a:r>
          </a:p>
        </p:txBody>
      </p:sp>
      <p:pic>
        <p:nvPicPr>
          <p:cNvPr id="6" name="Picture 6" descr="A person posing for the camera&#10;&#10;Description automatically generated">
            <a:extLst>
              <a:ext uri="{FF2B5EF4-FFF2-40B4-BE49-F238E27FC236}">
                <a16:creationId xmlns:a16="http://schemas.microsoft.com/office/drawing/2014/main" id="{0E4D9DDD-FB90-4875-9E42-76C8A3ABDE0C}"/>
              </a:ext>
            </a:extLst>
          </p:cNvPr>
          <p:cNvPicPr>
            <a:picLocks noChangeAspect="1"/>
          </p:cNvPicPr>
          <p:nvPr/>
        </p:nvPicPr>
        <p:blipFill>
          <a:blip r:embed="rId3"/>
          <a:stretch>
            <a:fillRect/>
          </a:stretch>
        </p:blipFill>
        <p:spPr>
          <a:xfrm>
            <a:off x="929818" y="1536660"/>
            <a:ext cx="2449486" cy="3265981"/>
          </a:xfrm>
          <a:prstGeom prst="rect">
            <a:avLst/>
          </a:prstGeom>
        </p:spPr>
      </p:pic>
      <p:sp>
        <p:nvSpPr>
          <p:cNvPr id="44" name="Rectangle 30">
            <a:extLst>
              <a:ext uri="{FF2B5EF4-FFF2-40B4-BE49-F238E27FC236}">
                <a16:creationId xmlns:a16="http://schemas.microsoft.com/office/drawing/2014/main" id="{3E9C5090-7D25-41E3-A6D3-CCAEE505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32">
            <a:extLst>
              <a:ext uri="{FF2B5EF4-FFF2-40B4-BE49-F238E27FC236}">
                <a16:creationId xmlns:a16="http://schemas.microsoft.com/office/drawing/2014/main" id="{11BF8809-0DAC-41E5-A212-ACB4A01BE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ABA73-F38D-49BB-8E5B-998858C8D743}"/>
              </a:ext>
            </a:extLst>
          </p:cNvPr>
          <p:cNvSpPr>
            <a:spLocks noGrp="1"/>
          </p:cNvSpPr>
          <p:nvPr>
            <p:ph type="title"/>
          </p:nvPr>
        </p:nvSpPr>
        <p:spPr/>
        <p:txBody>
          <a:bodyPr>
            <a:normAutofit/>
          </a:bodyPr>
          <a:lstStyle/>
          <a:p>
            <a:r>
              <a:rPr lang="en-US" sz="2400" dirty="0">
                <a:latin typeface="Times New Roman"/>
                <a:cs typeface="Calibri Light"/>
              </a:rPr>
              <a:t>CONCLUSION</a:t>
            </a:r>
            <a:endParaRPr lang="en-US" sz="2400">
              <a:latin typeface="Times New Roman"/>
              <a:cs typeface="Times New Roman"/>
            </a:endParaRPr>
          </a:p>
        </p:txBody>
      </p:sp>
      <p:sp>
        <p:nvSpPr>
          <p:cNvPr id="3" name="Content Placeholder 2">
            <a:extLst>
              <a:ext uri="{FF2B5EF4-FFF2-40B4-BE49-F238E27FC236}">
                <a16:creationId xmlns:a16="http://schemas.microsoft.com/office/drawing/2014/main" id="{E7A36B3A-2D96-4DD4-BACB-37DC0E7AEC8B}"/>
              </a:ext>
            </a:extLst>
          </p:cNvPr>
          <p:cNvSpPr>
            <a:spLocks noGrp="1"/>
          </p:cNvSpPr>
          <p:nvPr>
            <p:ph idx="1"/>
          </p:nvPr>
        </p:nvSpPr>
        <p:spPr/>
        <p:txBody>
          <a:bodyPr vert="horz" lIns="0" tIns="45720" rIns="0" bIns="45720" rtlCol="0" anchor="t">
            <a:normAutofit/>
          </a:bodyPr>
          <a:lstStyle/>
          <a:p>
            <a:r>
              <a:rPr lang="en-US" sz="1800" dirty="0">
                <a:latin typeface="Times New Roman"/>
                <a:ea typeface="+mn-lt"/>
                <a:cs typeface="+mn-lt"/>
              </a:rPr>
              <a:t>The design which is proposed to work as a robot is actualized with features as mentioned in the above sections. The circuit can be changed to suit any necessary application. The device is planned and realized successfully and it is ready to be utilized.</a:t>
            </a:r>
            <a:endParaRPr lang="en-US" sz="1800">
              <a:latin typeface="Times New Roman"/>
              <a:cs typeface="Calibri" panose="020F0502020204030204"/>
            </a:endParaRPr>
          </a:p>
          <a:p>
            <a:r>
              <a:rPr lang="en-US" sz="1800" dirty="0">
                <a:latin typeface="Times New Roman"/>
                <a:ea typeface="+mn-lt"/>
                <a:cs typeface="+mn-lt"/>
              </a:rPr>
              <a:t>The working of the circuit can be further improvised by adopting the following points.</a:t>
            </a:r>
            <a:endParaRPr lang="en-US" sz="1800">
              <a:latin typeface="Times New Roman"/>
              <a:cs typeface="Times New Roman"/>
            </a:endParaRPr>
          </a:p>
          <a:p>
            <a:r>
              <a:rPr lang="en-US" sz="1800" dirty="0">
                <a:latin typeface="Times New Roman"/>
                <a:ea typeface="+mn-lt"/>
                <a:cs typeface="+mn-lt"/>
              </a:rPr>
              <a:t>1.The speed of the robot can be controlled by using the gear motors.</a:t>
            </a:r>
            <a:endParaRPr lang="en-US" sz="1800">
              <a:latin typeface="Times New Roman"/>
              <a:cs typeface="Times New Roman"/>
            </a:endParaRPr>
          </a:p>
          <a:p>
            <a:r>
              <a:rPr lang="en-US" sz="1800" dirty="0">
                <a:latin typeface="Times New Roman"/>
                <a:ea typeface="+mn-lt"/>
                <a:cs typeface="+mn-lt"/>
              </a:rPr>
              <a:t>2. The entire circuit can be implemented using still more effective android application for better device interface.</a:t>
            </a:r>
            <a:endParaRPr lang="en-US" sz="1800">
              <a:latin typeface="Times New Roman"/>
              <a:cs typeface="Times New Roman"/>
            </a:endParaRPr>
          </a:p>
        </p:txBody>
      </p:sp>
    </p:spTree>
    <p:extLst>
      <p:ext uri="{BB962C8B-B14F-4D97-AF65-F5344CB8AC3E}">
        <p14:creationId xmlns:p14="http://schemas.microsoft.com/office/powerpoint/2010/main" val="705550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E27D5-44CB-40E5-AB11-9EC9635B20C5}"/>
              </a:ext>
            </a:extLst>
          </p:cNvPr>
          <p:cNvSpPr>
            <a:spLocks noGrp="1"/>
          </p:cNvSpPr>
          <p:nvPr>
            <p:ph type="title"/>
          </p:nvPr>
        </p:nvSpPr>
        <p:spPr/>
        <p:txBody>
          <a:bodyPr>
            <a:normAutofit/>
          </a:bodyPr>
          <a:lstStyle/>
          <a:p>
            <a:r>
              <a:rPr lang="en-US" sz="2400">
                <a:latin typeface="Times New Roman"/>
                <a:cs typeface="Calibri Light"/>
              </a:rPr>
              <a:t>REFERENCES</a:t>
            </a:r>
            <a:endParaRPr lang="en-US" sz="2400">
              <a:latin typeface="Times New Roman"/>
              <a:cs typeface="Times New Roman"/>
            </a:endParaRPr>
          </a:p>
        </p:txBody>
      </p:sp>
      <p:sp>
        <p:nvSpPr>
          <p:cNvPr id="3" name="Content Placeholder 2">
            <a:extLst>
              <a:ext uri="{FF2B5EF4-FFF2-40B4-BE49-F238E27FC236}">
                <a16:creationId xmlns:a16="http://schemas.microsoft.com/office/drawing/2014/main" id="{A827B86E-272D-4D0F-8198-05460DAFCF27}"/>
              </a:ext>
            </a:extLst>
          </p:cNvPr>
          <p:cNvSpPr>
            <a:spLocks noGrp="1"/>
          </p:cNvSpPr>
          <p:nvPr>
            <p:ph idx="1"/>
          </p:nvPr>
        </p:nvSpPr>
        <p:spPr/>
        <p:txBody>
          <a:bodyPr vert="horz" lIns="0" tIns="45720" rIns="0" bIns="45720" rtlCol="0" anchor="t">
            <a:normAutofit/>
          </a:bodyPr>
          <a:lstStyle/>
          <a:p>
            <a:pPr>
              <a:lnSpc>
                <a:spcPct val="100000"/>
              </a:lnSpc>
              <a:spcBef>
                <a:spcPct val="0"/>
              </a:spcBef>
              <a:spcAft>
                <a:spcPct val="0"/>
              </a:spcAft>
              <a:buFont typeface="Wingdings,Sans-Serif" panose="020F0502020204030204" pitchFamily="34" charset="0"/>
              <a:buChar char="Ø"/>
            </a:pPr>
            <a:r>
              <a:rPr lang="en-IN">
                <a:latin typeface="Times New Roman"/>
                <a:cs typeface="Times New Roman"/>
              </a:rPr>
              <a:t>Electronics For You (Magazine)</a:t>
            </a:r>
            <a:endParaRPr lang="en-US">
              <a:ea typeface="+mn-lt"/>
              <a:cs typeface="+mn-lt"/>
            </a:endParaRPr>
          </a:p>
          <a:p>
            <a:pPr>
              <a:lnSpc>
                <a:spcPct val="100000"/>
              </a:lnSpc>
              <a:spcBef>
                <a:spcPct val="0"/>
              </a:spcBef>
              <a:spcAft>
                <a:spcPct val="0"/>
              </a:spcAft>
              <a:buFont typeface="Wingdings,Sans-Serif" panose="020F0502020204030204" pitchFamily="34" charset="0"/>
              <a:buChar char="Ø"/>
            </a:pPr>
            <a:r>
              <a:rPr lang="en-IN">
                <a:latin typeface="Times New Roman"/>
                <a:cs typeface="Times New Roman"/>
              </a:rPr>
              <a:t>Website( </a:t>
            </a:r>
            <a:r>
              <a:rPr lang="en-IN" dirty="0">
                <a:latin typeface="Times New Roman"/>
                <a:cs typeface="Times New Roman"/>
                <a:hlinkClick r:id="rId2"/>
              </a:rPr>
              <a:t>www.efxkits.us</a:t>
            </a:r>
            <a:r>
              <a:rPr lang="en-IN">
                <a:latin typeface="Times New Roman"/>
                <a:cs typeface="Times New Roman"/>
              </a:rPr>
              <a:t>)</a:t>
            </a:r>
            <a:endParaRPr lang="en-US">
              <a:ea typeface="+mn-lt"/>
              <a:cs typeface="+mn-lt"/>
            </a:endParaRPr>
          </a:p>
          <a:p>
            <a:pPr>
              <a:lnSpc>
                <a:spcPct val="100000"/>
              </a:lnSpc>
              <a:spcBef>
                <a:spcPct val="20000"/>
              </a:spcBef>
              <a:spcAft>
                <a:spcPct val="0"/>
              </a:spcAft>
            </a:pPr>
            <a:endParaRPr lang="en-IN">
              <a:ea typeface="+mn-lt"/>
              <a:cs typeface="+mn-lt"/>
            </a:endParaRPr>
          </a:p>
          <a:p>
            <a:pPr>
              <a:lnSpc>
                <a:spcPct val="100000"/>
              </a:lnSpc>
              <a:spcBef>
                <a:spcPct val="20000"/>
              </a:spcBef>
              <a:spcAft>
                <a:spcPct val="0"/>
              </a:spcAft>
              <a:buFont typeface="Wingdings,Sans-Serif" panose="020F0502020204030204" pitchFamily="34" charset="0"/>
              <a:buChar char="Ø"/>
            </a:pPr>
            <a:r>
              <a:rPr lang="en-US" u="sng" dirty="0">
                <a:ea typeface="+mn-lt"/>
                <a:cs typeface="+mn-lt"/>
                <a:hlinkClick r:id="rId3"/>
              </a:rPr>
              <a:t>https://electronicsforu.com/electronics-projects/hacking-bluetooth-headset-control-robot</a:t>
            </a:r>
            <a:endParaRPr lang="en-IN">
              <a:ea typeface="+mn-lt"/>
              <a:cs typeface="+mn-lt"/>
            </a:endParaRPr>
          </a:p>
          <a:p>
            <a:pPr>
              <a:lnSpc>
                <a:spcPct val="100000"/>
              </a:lnSpc>
              <a:spcBef>
                <a:spcPct val="20000"/>
              </a:spcBef>
              <a:spcAft>
                <a:spcPct val="0"/>
              </a:spcAft>
            </a:pPr>
            <a:endParaRPr lang="en-IN">
              <a:ea typeface="+mn-lt"/>
              <a:cs typeface="+mn-lt"/>
            </a:endParaRPr>
          </a:p>
          <a:p>
            <a:pPr>
              <a:lnSpc>
                <a:spcPct val="100000"/>
              </a:lnSpc>
              <a:spcBef>
                <a:spcPct val="20000"/>
              </a:spcBef>
              <a:spcAft>
                <a:spcPct val="0"/>
              </a:spcAft>
              <a:buFont typeface="Wingdings,Sans-Serif" panose="020F0502020204030204" pitchFamily="34" charset="0"/>
              <a:buChar char="Ø"/>
            </a:pPr>
            <a:r>
              <a:rPr lang="en-US" u="sng" dirty="0">
                <a:ea typeface="+mn-lt"/>
                <a:cs typeface="+mn-lt"/>
                <a:hlinkClick r:id="rId4"/>
              </a:rPr>
              <a:t>https://people.ece.cornell.edu/land/courses/ece4760/FinalProjects/s2001/pr57/M-8870.PDF</a:t>
            </a:r>
            <a:endParaRPr lang="en-IN">
              <a:ea typeface="+mn-lt"/>
              <a:cs typeface="+mn-lt"/>
            </a:endParaRPr>
          </a:p>
          <a:p>
            <a:pPr>
              <a:lnSpc>
                <a:spcPct val="100000"/>
              </a:lnSpc>
              <a:spcBef>
                <a:spcPct val="20000"/>
              </a:spcBef>
              <a:spcAft>
                <a:spcPct val="0"/>
              </a:spcAft>
            </a:pPr>
            <a:endParaRPr lang="en-IN">
              <a:ea typeface="+mn-lt"/>
              <a:cs typeface="+mn-lt"/>
            </a:endParaRPr>
          </a:p>
          <a:p>
            <a:pPr>
              <a:lnSpc>
                <a:spcPct val="100000"/>
              </a:lnSpc>
              <a:spcBef>
                <a:spcPct val="20000"/>
              </a:spcBef>
              <a:spcAft>
                <a:spcPct val="0"/>
              </a:spcAft>
              <a:buFont typeface="Wingdings,Sans-Serif" panose="020F0502020204030204" pitchFamily="34" charset="0"/>
              <a:buChar char="Ø"/>
            </a:pPr>
            <a:r>
              <a:rPr lang="en-US" u="sng" dirty="0">
                <a:ea typeface="+mn-lt"/>
                <a:cs typeface="+mn-lt"/>
                <a:hlinkClick r:id="rId5"/>
              </a:rPr>
              <a:t>https://www.rakeshmondal.info/L293D-Motor-Driver</a:t>
            </a:r>
            <a:endParaRPr lang="en-IN">
              <a:ea typeface="+mn-lt"/>
              <a:cs typeface="+mn-lt"/>
            </a:endParaRPr>
          </a:p>
          <a:p>
            <a:pPr>
              <a:lnSpc>
                <a:spcPct val="100000"/>
              </a:lnSpc>
              <a:spcBef>
                <a:spcPct val="20000"/>
              </a:spcBef>
              <a:spcAft>
                <a:spcPct val="0"/>
              </a:spcAft>
            </a:pPr>
            <a:endParaRPr lang="en-IN">
              <a:ea typeface="+mn-lt"/>
              <a:cs typeface="+mn-lt"/>
            </a:endParaRPr>
          </a:p>
          <a:p>
            <a:endParaRPr lang="en-US" dirty="0">
              <a:cs typeface="Calibri"/>
            </a:endParaRPr>
          </a:p>
        </p:txBody>
      </p:sp>
    </p:spTree>
    <p:extLst>
      <p:ext uri="{BB962C8B-B14F-4D97-AF65-F5344CB8AC3E}">
        <p14:creationId xmlns:p14="http://schemas.microsoft.com/office/powerpoint/2010/main" val="1152656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1615A-BCE5-411D-AE52-3C90BD77201A}"/>
              </a:ext>
            </a:extLst>
          </p:cNvPr>
          <p:cNvSpPr>
            <a:spLocks noGrp="1"/>
          </p:cNvSpPr>
          <p:nvPr>
            <p:ph type="title"/>
          </p:nvPr>
        </p:nvSpPr>
        <p:spPr>
          <a:xfrm>
            <a:off x="536364" y="286603"/>
            <a:ext cx="11084982" cy="1429591"/>
          </a:xfrm>
        </p:spPr>
        <p:txBody>
          <a:bodyPr>
            <a:normAutofit/>
          </a:bodyPr>
          <a:lstStyle/>
          <a:p>
            <a:r>
              <a:rPr lang="en-US" sz="3200" dirty="0">
                <a:latin typeface="Times New Roman"/>
                <a:cs typeface="Calibri Light"/>
              </a:rPr>
              <a:t>                                         PROJECT :2</a:t>
            </a:r>
            <a:br>
              <a:rPr lang="en-US" sz="3200" dirty="0">
                <a:latin typeface="Times New Roman"/>
                <a:cs typeface="Calibri Light"/>
              </a:rPr>
            </a:br>
            <a:r>
              <a:rPr lang="en-US" sz="2800" b="1" dirty="0">
                <a:latin typeface="Times New Roman"/>
                <a:ea typeface="+mj-lt"/>
                <a:cs typeface="+mj-lt"/>
              </a:rPr>
              <a:t>    “</a:t>
            </a:r>
            <a:r>
              <a:rPr lang="en-US" sz="2800" dirty="0">
                <a:solidFill>
                  <a:schemeClr val="accent2"/>
                </a:solidFill>
                <a:latin typeface="Times New Roman"/>
                <a:ea typeface="+mj-lt"/>
                <a:cs typeface="+mj-lt"/>
              </a:rPr>
              <a:t>Secured means of entrance for examination hall using face </a:t>
            </a:r>
            <a:r>
              <a:rPr lang="en-IN" sz="2800" dirty="0">
                <a:solidFill>
                  <a:schemeClr val="accent2"/>
                </a:solidFill>
                <a:latin typeface="Times New Roman"/>
                <a:ea typeface="+mj-lt"/>
                <a:cs typeface="+mj-lt"/>
              </a:rPr>
              <a:t>recognition</a:t>
            </a:r>
            <a:r>
              <a:rPr lang="en-IN" sz="2800" b="1" dirty="0">
                <a:solidFill>
                  <a:schemeClr val="accent2"/>
                </a:solidFill>
                <a:latin typeface="Times New Roman"/>
                <a:ea typeface="+mj-lt"/>
                <a:cs typeface="+mj-lt"/>
              </a:rPr>
              <a:t> </a:t>
            </a:r>
            <a:r>
              <a:rPr lang="en-US" sz="2800" b="1" dirty="0">
                <a:latin typeface="Times New Roman"/>
                <a:ea typeface="+mj-lt"/>
                <a:cs typeface="+mj-lt"/>
              </a:rPr>
              <a:t>”</a:t>
            </a:r>
            <a:endParaRPr lang="en-US" sz="2800">
              <a:latin typeface="Times New Roman"/>
              <a:ea typeface="+mj-lt"/>
              <a:cs typeface="+mj-lt"/>
            </a:endParaRPr>
          </a:p>
          <a:p>
            <a:endParaRPr lang="en-US" sz="2800" dirty="0">
              <a:latin typeface="Times New Roman"/>
              <a:cs typeface="Calibri Light"/>
            </a:endParaRPr>
          </a:p>
        </p:txBody>
      </p:sp>
      <p:sp>
        <p:nvSpPr>
          <p:cNvPr id="3" name="Content Placeholder 2">
            <a:extLst>
              <a:ext uri="{FF2B5EF4-FFF2-40B4-BE49-F238E27FC236}">
                <a16:creationId xmlns:a16="http://schemas.microsoft.com/office/drawing/2014/main" id="{6752E05F-9644-4EDB-9E04-4BB482604DB3}"/>
              </a:ext>
            </a:extLst>
          </p:cNvPr>
          <p:cNvSpPr>
            <a:spLocks noGrp="1"/>
          </p:cNvSpPr>
          <p:nvPr>
            <p:ph idx="1"/>
          </p:nvPr>
        </p:nvSpPr>
        <p:spPr/>
        <p:txBody>
          <a:bodyPr vert="horz" lIns="0" tIns="45720" rIns="0" bIns="45720" rtlCol="0" anchor="t">
            <a:normAutofit/>
          </a:bodyPr>
          <a:lstStyle/>
          <a:p>
            <a:r>
              <a:rPr lang="en-US" sz="2400" b="1" dirty="0">
                <a:latin typeface="Times New Roman"/>
                <a:ea typeface="+mn-lt"/>
                <a:cs typeface="+mn-lt"/>
              </a:rPr>
              <a:t>Problem Statement:</a:t>
            </a:r>
            <a:r>
              <a:rPr lang="en-US" b="1" dirty="0">
                <a:ea typeface="+mn-lt"/>
                <a:cs typeface="+mn-lt"/>
              </a:rPr>
              <a:t>  </a:t>
            </a:r>
            <a:endParaRPr lang="en-US">
              <a:ea typeface="+mn-lt"/>
              <a:cs typeface="+mn-lt"/>
            </a:endParaRPr>
          </a:p>
          <a:p>
            <a:r>
              <a:rPr lang="en-US" dirty="0">
                <a:latin typeface="Times New Roman"/>
                <a:ea typeface="+mn-lt"/>
                <a:cs typeface="+mn-lt"/>
              </a:rPr>
              <a:t>To design a model to detect and recognize student face using python </a:t>
            </a:r>
            <a:r>
              <a:rPr lang="en-IN" dirty="0">
                <a:latin typeface="Times New Roman"/>
                <a:ea typeface="+mn-lt"/>
                <a:cs typeface="+mn-lt"/>
              </a:rPr>
              <a:t>to enter the examination hall.</a:t>
            </a:r>
            <a:endParaRPr lang="en-US">
              <a:latin typeface="Times New Roman"/>
              <a:ea typeface="+mn-lt"/>
              <a:cs typeface="+mn-lt"/>
            </a:endParaRPr>
          </a:p>
          <a:p>
            <a:endParaRPr lang="en-IN" dirty="0">
              <a:latin typeface="Times New Roman"/>
              <a:ea typeface="+mn-lt"/>
              <a:cs typeface="+mn-lt"/>
            </a:endParaRPr>
          </a:p>
          <a:p>
            <a:pPr>
              <a:lnSpc>
                <a:spcPct val="100000"/>
              </a:lnSpc>
              <a:spcBef>
                <a:spcPct val="0"/>
              </a:spcBef>
              <a:spcAft>
                <a:spcPct val="0"/>
              </a:spcAft>
            </a:pPr>
            <a:r>
              <a:rPr lang="en-US" sz="2400" b="1" dirty="0">
                <a:latin typeface="Times New Roman"/>
                <a:ea typeface="+mn-lt"/>
                <a:cs typeface="+mn-lt"/>
              </a:rPr>
              <a:t>Objectives: </a:t>
            </a:r>
            <a:endParaRPr lang="en-US" sz="2400">
              <a:latin typeface="Times New Roman"/>
              <a:ea typeface="+mn-lt"/>
              <a:cs typeface="+mn-lt"/>
            </a:endParaRPr>
          </a:p>
          <a:p>
            <a:pPr marL="342900" indent="-342900">
              <a:lnSpc>
                <a:spcPct val="100000"/>
              </a:lnSpc>
              <a:spcBef>
                <a:spcPct val="0"/>
              </a:spcBef>
              <a:spcAft>
                <a:spcPct val="0"/>
              </a:spcAft>
              <a:buFont typeface="Arial,Sans-Serif" panose="020F0502020204030204" pitchFamily="34" charset="0"/>
              <a:buChar char="•"/>
            </a:pPr>
            <a:r>
              <a:rPr lang="en-US" dirty="0">
                <a:latin typeface="Times New Roman"/>
                <a:ea typeface="+mn-lt"/>
                <a:cs typeface="+mn-lt"/>
              </a:rPr>
              <a:t>To develop a model for face detection and </a:t>
            </a:r>
            <a:r>
              <a:rPr lang="en-US" dirty="0" err="1">
                <a:latin typeface="Times New Roman"/>
                <a:ea typeface="+mn-lt"/>
                <a:cs typeface="+mn-lt"/>
              </a:rPr>
              <a:t>recognization</a:t>
            </a:r>
            <a:r>
              <a:rPr lang="en-US" dirty="0">
                <a:latin typeface="Times New Roman"/>
                <a:ea typeface="+mn-lt"/>
                <a:cs typeface="+mn-lt"/>
              </a:rPr>
              <a:t>.</a:t>
            </a:r>
          </a:p>
          <a:p>
            <a:pPr marL="342900" indent="-342900">
              <a:lnSpc>
                <a:spcPct val="100000"/>
              </a:lnSpc>
              <a:spcBef>
                <a:spcPct val="0"/>
              </a:spcBef>
              <a:spcAft>
                <a:spcPct val="0"/>
              </a:spcAft>
              <a:buFont typeface="Arial,Sans-Serif" panose="020F0502020204030204" pitchFamily="34" charset="0"/>
              <a:buChar char="•"/>
            </a:pPr>
            <a:r>
              <a:rPr lang="en-US" dirty="0">
                <a:latin typeface="Times New Roman"/>
                <a:ea typeface="+mn-lt"/>
                <a:cs typeface="+mn-lt"/>
              </a:rPr>
              <a:t>To ensure enrolled student should enter the exam hall . </a:t>
            </a:r>
            <a:r>
              <a:rPr lang="en-US" b="1" dirty="0">
                <a:latin typeface="Times New Roman"/>
                <a:ea typeface="+mn-lt"/>
                <a:cs typeface="+mn-lt"/>
              </a:rPr>
              <a:t> </a:t>
            </a:r>
            <a:r>
              <a:rPr lang="en-US" dirty="0">
                <a:latin typeface="Times New Roman"/>
                <a:ea typeface="+mn-lt"/>
                <a:cs typeface="+mn-lt"/>
              </a:rPr>
              <a:t> </a:t>
            </a:r>
          </a:p>
          <a:p>
            <a:endParaRPr lang="en-US" dirty="0">
              <a:latin typeface="Times New Roman"/>
              <a:cs typeface="Calibri"/>
            </a:endParaRPr>
          </a:p>
        </p:txBody>
      </p:sp>
    </p:spTree>
    <p:extLst>
      <p:ext uri="{BB962C8B-B14F-4D97-AF65-F5344CB8AC3E}">
        <p14:creationId xmlns:p14="http://schemas.microsoft.com/office/powerpoint/2010/main" val="1608481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1E0E8-B113-4B01-A7BE-E8A08AE934EC}"/>
              </a:ext>
            </a:extLst>
          </p:cNvPr>
          <p:cNvSpPr>
            <a:spLocks noGrp="1"/>
          </p:cNvSpPr>
          <p:nvPr>
            <p:ph type="title"/>
          </p:nvPr>
        </p:nvSpPr>
        <p:spPr/>
        <p:txBody>
          <a:bodyPr>
            <a:normAutofit/>
          </a:bodyPr>
          <a:lstStyle/>
          <a:p>
            <a:r>
              <a:rPr lang="en-US" sz="2400" dirty="0">
                <a:latin typeface="Times New Roman"/>
                <a:cs typeface="Times New Roman"/>
              </a:rPr>
              <a:t>INTRODUCTION</a:t>
            </a:r>
          </a:p>
        </p:txBody>
      </p:sp>
      <p:sp>
        <p:nvSpPr>
          <p:cNvPr id="3" name="Content Placeholder 2">
            <a:extLst>
              <a:ext uri="{FF2B5EF4-FFF2-40B4-BE49-F238E27FC236}">
                <a16:creationId xmlns:a16="http://schemas.microsoft.com/office/drawing/2014/main" id="{6D353085-9F55-49BB-A8E5-9ACE7BA83071}"/>
              </a:ext>
            </a:extLst>
          </p:cNvPr>
          <p:cNvSpPr>
            <a:spLocks noGrp="1"/>
          </p:cNvSpPr>
          <p:nvPr>
            <p:ph idx="1"/>
          </p:nvPr>
        </p:nvSpPr>
        <p:spPr/>
        <p:txBody>
          <a:bodyPr vert="horz" lIns="0" tIns="45720" rIns="0" bIns="45720" rtlCol="0" anchor="t">
            <a:normAutofit/>
          </a:bodyPr>
          <a:lstStyle/>
          <a:p>
            <a:r>
              <a:rPr lang="en-IN" dirty="0">
                <a:latin typeface="Times New Roman"/>
                <a:ea typeface="+mn-lt"/>
                <a:cs typeface="+mn-lt"/>
              </a:rPr>
              <a:t>Nowadays, the identity forgery used in exams are becoming more and more advanced. Test taking is a common method used for cheating in exams. Therefore, how to correctly recognize those forged identities has become a difficult issue in exam management. This project aims to design a face recognition system that can be used in the exam identity authentication system. This system integrates various advanced technologies, such as face image capturing, human-machine interaction, data transmission. In this system, handheld terminals feature low cost, compact size, various functionalities, and high scalability. </a:t>
            </a:r>
            <a:endParaRPr lang="en-US">
              <a:latin typeface="Times New Roman"/>
              <a:ea typeface="+mn-lt"/>
              <a:cs typeface="+mn-lt"/>
            </a:endParaRPr>
          </a:p>
          <a:p>
            <a:endParaRPr lang="en-US" dirty="0">
              <a:latin typeface="Times New Roman"/>
              <a:cs typeface="Calibri"/>
            </a:endParaRPr>
          </a:p>
        </p:txBody>
      </p:sp>
    </p:spTree>
    <p:extLst>
      <p:ext uri="{BB962C8B-B14F-4D97-AF65-F5344CB8AC3E}">
        <p14:creationId xmlns:p14="http://schemas.microsoft.com/office/powerpoint/2010/main" val="2194037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E50D9-18F5-4C9C-BDDA-02333A2A8C32}"/>
              </a:ext>
            </a:extLst>
          </p:cNvPr>
          <p:cNvSpPr>
            <a:spLocks noGrp="1"/>
          </p:cNvSpPr>
          <p:nvPr>
            <p:ph type="title"/>
          </p:nvPr>
        </p:nvSpPr>
        <p:spPr/>
        <p:txBody>
          <a:bodyPr>
            <a:normAutofit/>
          </a:bodyPr>
          <a:lstStyle/>
          <a:p>
            <a:r>
              <a:rPr lang="en-US" sz="2400" dirty="0">
                <a:latin typeface="Times New Roman"/>
                <a:cs typeface="Calibri Light"/>
              </a:rPr>
              <a:t>HARDWARE &amp;SOFTWARE DESCRIPTIONS</a:t>
            </a:r>
            <a:endParaRPr lang="en-US" sz="2400" dirty="0">
              <a:cs typeface="Calibri Light"/>
            </a:endParaRPr>
          </a:p>
        </p:txBody>
      </p:sp>
      <p:sp>
        <p:nvSpPr>
          <p:cNvPr id="3" name="Content Placeholder 2">
            <a:extLst>
              <a:ext uri="{FF2B5EF4-FFF2-40B4-BE49-F238E27FC236}">
                <a16:creationId xmlns:a16="http://schemas.microsoft.com/office/drawing/2014/main" id="{9BF87EF9-6AB1-4225-87EB-289FAFB8B98E}"/>
              </a:ext>
            </a:extLst>
          </p:cNvPr>
          <p:cNvSpPr>
            <a:spLocks noGrp="1"/>
          </p:cNvSpPr>
          <p:nvPr>
            <p:ph idx="1"/>
          </p:nvPr>
        </p:nvSpPr>
        <p:spPr/>
        <p:txBody>
          <a:bodyPr vert="horz" lIns="0" tIns="45720" rIns="0" bIns="45720" rtlCol="0" anchor="t">
            <a:normAutofit/>
          </a:bodyPr>
          <a:lstStyle/>
          <a:p>
            <a:pPr>
              <a:lnSpc>
                <a:spcPct val="100000"/>
              </a:lnSpc>
              <a:spcBef>
                <a:spcPct val="0"/>
              </a:spcBef>
              <a:spcAft>
                <a:spcPct val="0"/>
              </a:spcAft>
            </a:pPr>
            <a:r>
              <a:rPr lang="en-IN" b="1" dirty="0">
                <a:latin typeface="Times New Roman"/>
                <a:ea typeface="+mn-lt"/>
                <a:cs typeface="+mn-lt"/>
              </a:rPr>
              <a:t>Hardware</a:t>
            </a:r>
            <a:r>
              <a:rPr lang="en-IN" dirty="0">
                <a:latin typeface="Times New Roman"/>
                <a:ea typeface="+mn-lt"/>
                <a:cs typeface="+mn-lt"/>
              </a:rPr>
              <a:t>:</a:t>
            </a:r>
            <a:endParaRPr lang="en-US" dirty="0">
              <a:latin typeface="Times New Roman"/>
              <a:ea typeface="+mn-lt"/>
              <a:cs typeface="+mn-lt"/>
            </a:endParaRPr>
          </a:p>
          <a:p>
            <a:pPr>
              <a:lnSpc>
                <a:spcPct val="100000"/>
              </a:lnSpc>
              <a:spcBef>
                <a:spcPct val="0"/>
              </a:spcBef>
              <a:spcAft>
                <a:spcPct val="0"/>
              </a:spcAft>
            </a:pPr>
            <a:r>
              <a:rPr lang="en-IN" dirty="0">
                <a:latin typeface="Times New Roman"/>
                <a:ea typeface="+mn-lt"/>
                <a:cs typeface="+mn-lt"/>
              </a:rPr>
              <a:t>       </a:t>
            </a:r>
            <a:r>
              <a:rPr lang="en-US" dirty="0">
                <a:latin typeface="Times New Roman"/>
                <a:ea typeface="+mn-lt"/>
                <a:cs typeface="+mn-lt"/>
              </a:rPr>
              <a:t>Raspberry Pi</a:t>
            </a:r>
          </a:p>
          <a:p>
            <a:pPr>
              <a:lnSpc>
                <a:spcPct val="100000"/>
              </a:lnSpc>
              <a:spcBef>
                <a:spcPct val="0"/>
              </a:spcBef>
              <a:spcAft>
                <a:spcPct val="0"/>
              </a:spcAft>
            </a:pPr>
            <a:r>
              <a:rPr lang="en-US" dirty="0">
                <a:latin typeface="Times New Roman"/>
                <a:ea typeface="+mn-lt"/>
                <a:cs typeface="+mn-lt"/>
              </a:rPr>
              <a:t>     Pi Camera</a:t>
            </a:r>
          </a:p>
          <a:p>
            <a:pPr>
              <a:lnSpc>
                <a:spcPct val="100000"/>
              </a:lnSpc>
              <a:spcBef>
                <a:spcPct val="0"/>
              </a:spcBef>
              <a:spcAft>
                <a:spcPct val="0"/>
              </a:spcAft>
            </a:pPr>
            <a:r>
              <a:rPr lang="en-US" dirty="0">
                <a:latin typeface="Times New Roman"/>
                <a:ea typeface="+mn-lt"/>
                <a:cs typeface="+mn-lt"/>
              </a:rPr>
              <a:t>     Motion Sensor</a:t>
            </a:r>
          </a:p>
          <a:p>
            <a:pPr>
              <a:lnSpc>
                <a:spcPct val="100000"/>
              </a:lnSpc>
              <a:spcBef>
                <a:spcPct val="0"/>
              </a:spcBef>
              <a:spcAft>
                <a:spcPct val="0"/>
              </a:spcAft>
            </a:pPr>
            <a:r>
              <a:rPr lang="en-US" dirty="0">
                <a:latin typeface="Times New Roman"/>
                <a:ea typeface="+mn-lt"/>
                <a:cs typeface="+mn-lt"/>
              </a:rPr>
              <a:t>                 servo motor</a:t>
            </a:r>
          </a:p>
          <a:p>
            <a:pPr>
              <a:lnSpc>
                <a:spcPct val="100000"/>
              </a:lnSpc>
              <a:spcBef>
                <a:spcPct val="0"/>
              </a:spcBef>
              <a:spcAft>
                <a:spcPct val="0"/>
              </a:spcAft>
            </a:pPr>
            <a:endParaRPr lang="en-US" dirty="0">
              <a:latin typeface="Times New Roman"/>
              <a:ea typeface="+mn-lt"/>
              <a:cs typeface="+mn-lt"/>
            </a:endParaRPr>
          </a:p>
          <a:p>
            <a:pPr>
              <a:lnSpc>
                <a:spcPct val="100000"/>
              </a:lnSpc>
              <a:spcBef>
                <a:spcPct val="0"/>
              </a:spcBef>
              <a:spcAft>
                <a:spcPct val="0"/>
              </a:spcAft>
            </a:pPr>
            <a:r>
              <a:rPr lang="en-IN" b="1" dirty="0">
                <a:latin typeface="Times New Roman"/>
                <a:ea typeface="+mn-lt"/>
                <a:cs typeface="+mn-lt"/>
              </a:rPr>
              <a:t>Software:</a:t>
            </a:r>
            <a:endParaRPr lang="en-US" dirty="0">
              <a:latin typeface="Times New Roman"/>
              <a:ea typeface="+mn-lt"/>
              <a:cs typeface="+mn-lt"/>
            </a:endParaRPr>
          </a:p>
          <a:p>
            <a:pPr>
              <a:lnSpc>
                <a:spcPct val="100000"/>
              </a:lnSpc>
              <a:spcBef>
                <a:spcPct val="0"/>
              </a:spcBef>
              <a:spcAft>
                <a:spcPct val="0"/>
              </a:spcAft>
            </a:pPr>
            <a:r>
              <a:rPr lang="en-IN" b="1" dirty="0">
                <a:latin typeface="Times New Roman"/>
                <a:ea typeface="+mn-lt"/>
                <a:cs typeface="+mn-lt"/>
              </a:rPr>
              <a:t>    </a:t>
            </a:r>
            <a:r>
              <a:rPr lang="en-US" dirty="0">
                <a:latin typeface="Times New Roman"/>
                <a:ea typeface="+mn-lt"/>
                <a:cs typeface="+mn-lt"/>
              </a:rPr>
              <a:t>Raspbian Buster</a:t>
            </a:r>
          </a:p>
          <a:p>
            <a:pPr>
              <a:lnSpc>
                <a:spcPct val="100000"/>
              </a:lnSpc>
              <a:spcBef>
                <a:spcPct val="0"/>
              </a:spcBef>
              <a:spcAft>
                <a:spcPct val="0"/>
              </a:spcAft>
            </a:pPr>
            <a:r>
              <a:rPr lang="en-US" dirty="0">
                <a:latin typeface="Times New Roman"/>
                <a:ea typeface="+mn-lt"/>
                <a:cs typeface="+mn-lt"/>
              </a:rPr>
              <a:t>    open CV</a:t>
            </a:r>
          </a:p>
          <a:p>
            <a:pPr>
              <a:lnSpc>
                <a:spcPct val="100000"/>
              </a:lnSpc>
              <a:spcBef>
                <a:spcPct val="0"/>
              </a:spcBef>
              <a:spcAft>
                <a:spcPct val="0"/>
              </a:spcAft>
            </a:pPr>
            <a:r>
              <a:rPr lang="en-US" dirty="0">
                <a:latin typeface="Times New Roman"/>
                <a:ea typeface="+mn-lt"/>
                <a:cs typeface="+mn-lt"/>
              </a:rPr>
              <a:t>    Thonny IDE</a:t>
            </a:r>
          </a:p>
          <a:p>
            <a:pPr>
              <a:lnSpc>
                <a:spcPct val="100000"/>
              </a:lnSpc>
              <a:spcBef>
                <a:spcPct val="0"/>
              </a:spcBef>
              <a:spcAft>
                <a:spcPct val="0"/>
              </a:spcAft>
            </a:pPr>
            <a:endParaRPr lang="en-IN" dirty="0">
              <a:latin typeface="Times New Roman"/>
              <a:ea typeface="+mn-lt"/>
              <a:cs typeface="+mn-lt"/>
            </a:endParaRPr>
          </a:p>
          <a:p>
            <a:pPr>
              <a:lnSpc>
                <a:spcPct val="100000"/>
              </a:lnSpc>
              <a:spcBef>
                <a:spcPct val="0"/>
              </a:spcBef>
              <a:spcAft>
                <a:spcPct val="0"/>
              </a:spcAft>
            </a:pPr>
            <a:endParaRPr lang="en-IN" dirty="0">
              <a:latin typeface="Times New Roman"/>
              <a:ea typeface="+mn-lt"/>
              <a:cs typeface="+mn-lt"/>
            </a:endParaRPr>
          </a:p>
          <a:p>
            <a:endParaRPr lang="en-US" dirty="0">
              <a:latin typeface="Times New Roman"/>
              <a:cs typeface="Calibri"/>
            </a:endParaRPr>
          </a:p>
        </p:txBody>
      </p:sp>
      <p:pic>
        <p:nvPicPr>
          <p:cNvPr id="4" name="Picture 4" descr="A circuit board&#10;&#10;Description automatically generated">
            <a:extLst>
              <a:ext uri="{FF2B5EF4-FFF2-40B4-BE49-F238E27FC236}">
                <a16:creationId xmlns:a16="http://schemas.microsoft.com/office/drawing/2014/main" id="{F1F12290-EEC8-43A7-AC87-473C4F23F6F4}"/>
              </a:ext>
            </a:extLst>
          </p:cNvPr>
          <p:cNvPicPr>
            <a:picLocks noChangeAspect="1"/>
          </p:cNvPicPr>
          <p:nvPr/>
        </p:nvPicPr>
        <p:blipFill>
          <a:blip r:embed="rId2"/>
          <a:stretch>
            <a:fillRect/>
          </a:stretch>
        </p:blipFill>
        <p:spPr>
          <a:xfrm>
            <a:off x="5655733" y="2422754"/>
            <a:ext cx="4097866" cy="2531076"/>
          </a:xfrm>
          <a:prstGeom prst="rect">
            <a:avLst/>
          </a:prstGeom>
        </p:spPr>
      </p:pic>
    </p:spTree>
    <p:extLst>
      <p:ext uri="{BB962C8B-B14F-4D97-AF65-F5344CB8AC3E}">
        <p14:creationId xmlns:p14="http://schemas.microsoft.com/office/powerpoint/2010/main" val="1729398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89C56-4415-43B4-9466-FBDD37DD12E9}"/>
              </a:ext>
            </a:extLst>
          </p:cNvPr>
          <p:cNvSpPr>
            <a:spLocks noGrp="1"/>
          </p:cNvSpPr>
          <p:nvPr>
            <p:ph type="title"/>
          </p:nvPr>
        </p:nvSpPr>
        <p:spPr/>
        <p:txBody>
          <a:bodyPr>
            <a:normAutofit/>
          </a:bodyPr>
          <a:lstStyle/>
          <a:p>
            <a:r>
              <a:rPr lang="en-US" sz="2400" dirty="0">
                <a:latin typeface="Times New Roman"/>
                <a:cs typeface="Times New Roman"/>
              </a:rPr>
              <a:t>PROPOSED STSTEM</a:t>
            </a:r>
          </a:p>
        </p:txBody>
      </p:sp>
      <p:pic>
        <p:nvPicPr>
          <p:cNvPr id="4" name="Picture 4" descr="A screenshot of a cell phone&#10;&#10;Description automatically generated">
            <a:extLst>
              <a:ext uri="{FF2B5EF4-FFF2-40B4-BE49-F238E27FC236}">
                <a16:creationId xmlns:a16="http://schemas.microsoft.com/office/drawing/2014/main" id="{AFFE4E79-8CFB-44CE-AD46-0143050A8297}"/>
              </a:ext>
            </a:extLst>
          </p:cNvPr>
          <p:cNvPicPr>
            <a:picLocks noGrp="1" noChangeAspect="1"/>
          </p:cNvPicPr>
          <p:nvPr>
            <p:ph idx="1"/>
          </p:nvPr>
        </p:nvPicPr>
        <p:blipFill>
          <a:blip r:embed="rId2"/>
          <a:stretch>
            <a:fillRect/>
          </a:stretch>
        </p:blipFill>
        <p:spPr>
          <a:xfrm>
            <a:off x="1319176" y="1856317"/>
            <a:ext cx="8905525" cy="4319693"/>
          </a:xfrm>
        </p:spPr>
      </p:pic>
    </p:spTree>
    <p:extLst>
      <p:ext uri="{BB962C8B-B14F-4D97-AF65-F5344CB8AC3E}">
        <p14:creationId xmlns:p14="http://schemas.microsoft.com/office/powerpoint/2010/main" val="1956331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FA884-3FE2-46C9-BA31-5E65C8687F1E}"/>
              </a:ext>
            </a:extLst>
          </p:cNvPr>
          <p:cNvSpPr>
            <a:spLocks noGrp="1"/>
          </p:cNvSpPr>
          <p:nvPr>
            <p:ph type="title"/>
          </p:nvPr>
        </p:nvSpPr>
        <p:spPr/>
        <p:txBody>
          <a:bodyPr>
            <a:normAutofit/>
          </a:bodyPr>
          <a:lstStyle/>
          <a:p>
            <a:r>
              <a:rPr lang="en-US" sz="2400" dirty="0">
                <a:latin typeface="Times New Roman"/>
                <a:cs typeface="Calibri Light"/>
              </a:rPr>
              <a:t>BLOCK DIAGRAM</a:t>
            </a:r>
          </a:p>
        </p:txBody>
      </p:sp>
      <p:sp>
        <p:nvSpPr>
          <p:cNvPr id="6" name="Content Placeholder 5">
            <a:extLst>
              <a:ext uri="{FF2B5EF4-FFF2-40B4-BE49-F238E27FC236}">
                <a16:creationId xmlns:a16="http://schemas.microsoft.com/office/drawing/2014/main" id="{35FB71B7-9C3C-4C8F-A9FD-2A85240EC37D}"/>
              </a:ext>
            </a:extLst>
          </p:cNvPr>
          <p:cNvSpPr>
            <a:spLocks noGrp="1"/>
          </p:cNvSpPr>
          <p:nvPr>
            <p:ph idx="1"/>
          </p:nvPr>
        </p:nvSpPr>
        <p:spPr>
          <a:xfrm>
            <a:off x="800947" y="1792817"/>
            <a:ext cx="10058400" cy="4023360"/>
          </a:xfrm>
        </p:spPr>
        <p:txBody>
          <a:bodyPr vert="horz" lIns="0" tIns="45720" rIns="0" bIns="45720" rtlCol="0" anchor="t">
            <a:normAutofit/>
          </a:bodyPr>
          <a:lstStyle/>
          <a:p>
            <a:r>
              <a:rPr lang="en-US" dirty="0">
                <a:cs typeface="Calibri"/>
              </a:rPr>
              <a:t>This Includes the basic level of block diagram involved in the project.</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7" name="Rectangle 6">
            <a:extLst>
              <a:ext uri="{FF2B5EF4-FFF2-40B4-BE49-F238E27FC236}">
                <a16:creationId xmlns:a16="http://schemas.microsoft.com/office/drawing/2014/main" id="{98933955-6F17-4FC6-ADF3-861A42EB5AE9}"/>
              </a:ext>
            </a:extLst>
          </p:cNvPr>
          <p:cNvSpPr/>
          <p:nvPr/>
        </p:nvSpPr>
        <p:spPr bwMode="auto">
          <a:xfrm>
            <a:off x="5090122" y="2601004"/>
            <a:ext cx="1562154" cy="76198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IN" dirty="0"/>
              <a:t> </a:t>
            </a:r>
            <a:r>
              <a:rPr lang="en-IN" sz="2000" dirty="0"/>
              <a:t>Raspberry </a:t>
            </a:r>
          </a:p>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IN" sz="2000" dirty="0"/>
              <a:t>pi</a:t>
            </a:r>
          </a:p>
          <a:p>
            <a:pPr marL="0" marR="0" indent="0" algn="just"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IN" sz="2000" dirty="0"/>
              <a:t>         </a:t>
            </a:r>
          </a:p>
        </p:txBody>
      </p:sp>
      <p:sp>
        <p:nvSpPr>
          <p:cNvPr id="8" name="Rectangle 7">
            <a:extLst>
              <a:ext uri="{FF2B5EF4-FFF2-40B4-BE49-F238E27FC236}">
                <a16:creationId xmlns:a16="http://schemas.microsoft.com/office/drawing/2014/main" id="{0CEAFC25-3B3A-4FAC-8467-C7C376AFADBE}"/>
              </a:ext>
            </a:extLst>
          </p:cNvPr>
          <p:cNvSpPr/>
          <p:nvPr/>
        </p:nvSpPr>
        <p:spPr bwMode="auto">
          <a:xfrm>
            <a:off x="3086223" y="2601004"/>
            <a:ext cx="1447762" cy="76198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IN" sz="2000" dirty="0"/>
              <a:t>Pi camera</a:t>
            </a:r>
          </a:p>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IN" sz="2000" b="0" i="0" u="none" strike="noStrike" cap="none" normalizeH="0" baseline="0" dirty="0">
              <a:ln>
                <a:noFill/>
              </a:ln>
              <a:solidFill>
                <a:schemeClr val="tx1"/>
              </a:solidFill>
              <a:effectLst/>
              <a:latin typeface="Times New Roman" panose="02020603050405020304" pitchFamily="18" charset="0"/>
            </a:endParaRPr>
          </a:p>
        </p:txBody>
      </p:sp>
      <p:sp>
        <p:nvSpPr>
          <p:cNvPr id="9" name="Rectangle 8">
            <a:extLst>
              <a:ext uri="{FF2B5EF4-FFF2-40B4-BE49-F238E27FC236}">
                <a16:creationId xmlns:a16="http://schemas.microsoft.com/office/drawing/2014/main" id="{1E35353C-9AD7-46F6-9BDB-05A8B91802BD}"/>
              </a:ext>
            </a:extLst>
          </p:cNvPr>
          <p:cNvSpPr/>
          <p:nvPr/>
        </p:nvSpPr>
        <p:spPr bwMode="auto">
          <a:xfrm>
            <a:off x="7353242" y="2601004"/>
            <a:ext cx="1447762" cy="76198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IN" sz="2000" b="0" i="0" u="none" strike="noStrike" cap="none" normalizeH="0" baseline="0" dirty="0">
                <a:ln>
                  <a:noFill/>
                </a:ln>
                <a:solidFill>
                  <a:schemeClr val="tx1"/>
                </a:solidFill>
                <a:effectLst/>
                <a:latin typeface="Times New Roman" panose="02020603050405020304" pitchFamily="18" charset="0"/>
              </a:rPr>
              <a:t>Servomotor</a:t>
            </a:r>
          </a:p>
        </p:txBody>
      </p:sp>
      <p:sp>
        <p:nvSpPr>
          <p:cNvPr id="10" name="Right Arrow 6">
            <a:extLst>
              <a:ext uri="{FF2B5EF4-FFF2-40B4-BE49-F238E27FC236}">
                <a16:creationId xmlns:a16="http://schemas.microsoft.com/office/drawing/2014/main" id="{5FAC24DF-D6F4-495A-B9C2-17A1666975F9}"/>
              </a:ext>
            </a:extLst>
          </p:cNvPr>
          <p:cNvSpPr/>
          <p:nvPr/>
        </p:nvSpPr>
        <p:spPr bwMode="auto">
          <a:xfrm>
            <a:off x="4533985" y="2951482"/>
            <a:ext cx="556137" cy="121934"/>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IN" sz="2400" b="0" i="0" u="none" strike="noStrike" cap="none" normalizeH="0" baseline="0">
              <a:ln>
                <a:noFill/>
              </a:ln>
              <a:solidFill>
                <a:schemeClr val="tx1"/>
              </a:solidFill>
              <a:effectLst/>
              <a:latin typeface="Times New Roman" panose="02020603050405020304" pitchFamily="18" charset="0"/>
            </a:endParaRPr>
          </a:p>
        </p:txBody>
      </p:sp>
      <p:sp>
        <p:nvSpPr>
          <p:cNvPr id="11" name="Right Arrow 7">
            <a:extLst>
              <a:ext uri="{FF2B5EF4-FFF2-40B4-BE49-F238E27FC236}">
                <a16:creationId xmlns:a16="http://schemas.microsoft.com/office/drawing/2014/main" id="{4508F072-9674-4B58-B4FC-5EDD6B37BDF8}"/>
              </a:ext>
            </a:extLst>
          </p:cNvPr>
          <p:cNvSpPr/>
          <p:nvPr/>
        </p:nvSpPr>
        <p:spPr bwMode="auto">
          <a:xfrm flipV="1">
            <a:off x="6652276" y="2951482"/>
            <a:ext cx="700966" cy="121934"/>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IN" sz="2400" b="0" i="0" u="none" strike="noStrike" cap="none" normalizeH="0" baseline="0">
              <a:ln>
                <a:noFill/>
              </a:ln>
              <a:solidFill>
                <a:schemeClr val="tx1"/>
              </a:solidFill>
              <a:effectLst/>
              <a:latin typeface="Times New Roman" panose="02020603050405020304" pitchFamily="18" charset="0"/>
            </a:endParaRPr>
          </a:p>
        </p:txBody>
      </p:sp>
      <p:sp>
        <p:nvSpPr>
          <p:cNvPr id="12" name="Rectangle 11">
            <a:extLst>
              <a:ext uri="{FF2B5EF4-FFF2-40B4-BE49-F238E27FC236}">
                <a16:creationId xmlns:a16="http://schemas.microsoft.com/office/drawing/2014/main" id="{9E4B0C96-DFB4-44F5-9E98-CD844A31034B}"/>
              </a:ext>
            </a:extLst>
          </p:cNvPr>
          <p:cNvSpPr/>
          <p:nvPr/>
        </p:nvSpPr>
        <p:spPr bwMode="auto">
          <a:xfrm>
            <a:off x="1124035" y="2632754"/>
            <a:ext cx="1322077" cy="76198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IN" sz="2000" b="0" i="0" u="none" strike="noStrike" cap="none" normalizeH="0" baseline="0" dirty="0">
                <a:ln>
                  <a:noFill/>
                </a:ln>
                <a:solidFill>
                  <a:schemeClr val="tx1"/>
                </a:solidFill>
                <a:effectLst/>
                <a:latin typeface="Times New Roman" panose="02020603050405020304" pitchFamily="18" charset="0"/>
              </a:rPr>
              <a:t>Ultrasonic</a:t>
            </a:r>
          </a:p>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lang="en-IN" sz="2000" dirty="0"/>
              <a:t>sensor</a:t>
            </a:r>
            <a:endParaRPr kumimoji="0" lang="en-IN" sz="2000" b="0" i="0" u="none" strike="noStrike" cap="none" normalizeH="0" baseline="0" dirty="0">
              <a:ln>
                <a:noFill/>
              </a:ln>
              <a:solidFill>
                <a:schemeClr val="tx1"/>
              </a:solidFill>
              <a:effectLst/>
              <a:latin typeface="Times New Roman" panose="02020603050405020304" pitchFamily="18" charset="0"/>
            </a:endParaRPr>
          </a:p>
        </p:txBody>
      </p:sp>
      <p:sp>
        <p:nvSpPr>
          <p:cNvPr id="13" name="Right Arrow 9">
            <a:extLst>
              <a:ext uri="{FF2B5EF4-FFF2-40B4-BE49-F238E27FC236}">
                <a16:creationId xmlns:a16="http://schemas.microsoft.com/office/drawing/2014/main" id="{D4812AC8-4D5D-4BA3-A245-8FAC9269FBB4}"/>
              </a:ext>
            </a:extLst>
          </p:cNvPr>
          <p:cNvSpPr/>
          <p:nvPr/>
        </p:nvSpPr>
        <p:spPr bwMode="auto">
          <a:xfrm>
            <a:off x="2446112" y="2951482"/>
            <a:ext cx="640111" cy="121934"/>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IN" sz="2400" b="0" i="0" u="none" strike="noStrike" cap="none" normalizeH="0" baseline="0">
              <a:ln>
                <a:noFill/>
              </a:ln>
              <a:solidFill>
                <a:schemeClr val="tx1"/>
              </a:solidFill>
              <a:effectLst/>
              <a:latin typeface="Times New Roman" panose="02020603050405020304" pitchFamily="18" charset="0"/>
            </a:endParaRPr>
          </a:p>
        </p:txBody>
      </p:sp>
      <p:pic>
        <p:nvPicPr>
          <p:cNvPr id="17" name="Picture 17" descr="A picture containing clock&#10;&#10;Description automatically generated">
            <a:extLst>
              <a:ext uri="{FF2B5EF4-FFF2-40B4-BE49-F238E27FC236}">
                <a16:creationId xmlns:a16="http://schemas.microsoft.com/office/drawing/2014/main" id="{DF8729CC-9894-4407-A403-F87360C5BE80}"/>
              </a:ext>
            </a:extLst>
          </p:cNvPr>
          <p:cNvPicPr>
            <a:picLocks noChangeAspect="1"/>
          </p:cNvPicPr>
          <p:nvPr/>
        </p:nvPicPr>
        <p:blipFill>
          <a:blip r:embed="rId2"/>
          <a:stretch>
            <a:fillRect/>
          </a:stretch>
        </p:blipFill>
        <p:spPr>
          <a:xfrm>
            <a:off x="3433233" y="3804499"/>
            <a:ext cx="4383616" cy="2868501"/>
          </a:xfrm>
          <a:prstGeom prst="rect">
            <a:avLst/>
          </a:prstGeom>
        </p:spPr>
      </p:pic>
    </p:spTree>
    <p:extLst>
      <p:ext uri="{BB962C8B-B14F-4D97-AF65-F5344CB8AC3E}">
        <p14:creationId xmlns:p14="http://schemas.microsoft.com/office/powerpoint/2010/main" val="3133701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98525-CE04-479B-BA12-EF39F2CD8113}"/>
              </a:ext>
            </a:extLst>
          </p:cNvPr>
          <p:cNvSpPr>
            <a:spLocks noGrp="1"/>
          </p:cNvSpPr>
          <p:nvPr>
            <p:ph type="title"/>
          </p:nvPr>
        </p:nvSpPr>
        <p:spPr/>
        <p:txBody>
          <a:bodyPr>
            <a:normAutofit/>
          </a:bodyPr>
          <a:lstStyle/>
          <a:p>
            <a:r>
              <a:rPr lang="en-US" sz="2400" dirty="0">
                <a:latin typeface="Times New Roman"/>
                <a:cs typeface="Calibri Light"/>
              </a:rPr>
              <a:t>WORKING</a:t>
            </a:r>
            <a:endParaRPr lang="en-US" sz="2400">
              <a:latin typeface="Times New Roman"/>
              <a:cs typeface="Times New Roman"/>
            </a:endParaRPr>
          </a:p>
        </p:txBody>
      </p:sp>
      <p:sp>
        <p:nvSpPr>
          <p:cNvPr id="3" name="Content Placeholder 2">
            <a:extLst>
              <a:ext uri="{FF2B5EF4-FFF2-40B4-BE49-F238E27FC236}">
                <a16:creationId xmlns:a16="http://schemas.microsoft.com/office/drawing/2014/main" id="{270EA2F6-BF7E-496F-9600-C86E6D51E372}"/>
              </a:ext>
            </a:extLst>
          </p:cNvPr>
          <p:cNvSpPr>
            <a:spLocks noGrp="1"/>
          </p:cNvSpPr>
          <p:nvPr>
            <p:ph idx="1"/>
          </p:nvPr>
        </p:nvSpPr>
        <p:spPr/>
        <p:txBody>
          <a:bodyPr vert="horz" lIns="0" tIns="45720" rIns="0" bIns="45720" rtlCol="0" anchor="t">
            <a:normAutofit/>
          </a:bodyPr>
          <a:lstStyle/>
          <a:p>
            <a:pPr>
              <a:lnSpc>
                <a:spcPct val="100000"/>
              </a:lnSpc>
              <a:spcBef>
                <a:spcPct val="0"/>
              </a:spcBef>
              <a:spcAft>
                <a:spcPct val="0"/>
              </a:spcAft>
            </a:pPr>
            <a:r>
              <a:rPr lang="en-IN" dirty="0">
                <a:latin typeface="Times New Roman"/>
                <a:ea typeface="+mn-lt"/>
                <a:cs typeface="+mn-lt"/>
              </a:rPr>
              <a:t>Step I : Data Gathering</a:t>
            </a:r>
            <a:endParaRPr lang="en-US" dirty="0">
              <a:latin typeface="Times New Roman"/>
              <a:ea typeface="+mn-lt"/>
              <a:cs typeface="+mn-lt"/>
            </a:endParaRPr>
          </a:p>
          <a:p>
            <a:pPr marL="342900" indent="-342900">
              <a:lnSpc>
                <a:spcPct val="100000"/>
              </a:lnSpc>
              <a:spcBef>
                <a:spcPct val="0"/>
              </a:spcBef>
              <a:spcAft>
                <a:spcPct val="0"/>
              </a:spcAft>
              <a:buFont typeface="Arial,Sans-Serif" panose="020F0502020204030204" pitchFamily="34" charset="0"/>
              <a:buChar char="•"/>
            </a:pPr>
            <a:r>
              <a:rPr lang="en-IN" dirty="0">
                <a:latin typeface="Times New Roman"/>
                <a:ea typeface="+mn-lt"/>
                <a:cs typeface="+mn-lt"/>
              </a:rPr>
              <a:t>Face id of different students is collected using camera.</a:t>
            </a:r>
            <a:endParaRPr lang="en-US" dirty="0">
              <a:latin typeface="Times New Roman"/>
              <a:ea typeface="+mn-lt"/>
              <a:cs typeface="+mn-lt"/>
            </a:endParaRPr>
          </a:p>
          <a:p>
            <a:pPr marL="342900" indent="-342900">
              <a:lnSpc>
                <a:spcPct val="100000"/>
              </a:lnSpc>
              <a:spcBef>
                <a:spcPct val="0"/>
              </a:spcBef>
              <a:spcAft>
                <a:spcPct val="0"/>
              </a:spcAft>
              <a:buFont typeface="Arial,Sans-Serif" panose="020F0502020204030204" pitchFamily="34" charset="0"/>
              <a:buChar char="•"/>
            </a:pPr>
            <a:r>
              <a:rPr lang="en-IN" dirty="0">
                <a:latin typeface="Times New Roman"/>
                <a:ea typeface="+mn-lt"/>
                <a:cs typeface="+mn-lt"/>
              </a:rPr>
              <a:t>Collected data is framed into sets.</a:t>
            </a:r>
            <a:endParaRPr lang="en-US" dirty="0">
              <a:latin typeface="Times New Roman"/>
              <a:ea typeface="+mn-lt"/>
              <a:cs typeface="+mn-lt"/>
            </a:endParaRPr>
          </a:p>
          <a:p>
            <a:pPr>
              <a:lnSpc>
                <a:spcPct val="100000"/>
              </a:lnSpc>
              <a:spcBef>
                <a:spcPct val="0"/>
              </a:spcBef>
              <a:spcAft>
                <a:spcPct val="0"/>
              </a:spcAft>
            </a:pPr>
            <a:endParaRPr lang="en-IN" dirty="0">
              <a:latin typeface="Times New Roman"/>
              <a:ea typeface="+mn-lt"/>
              <a:cs typeface="+mn-lt"/>
            </a:endParaRPr>
          </a:p>
          <a:p>
            <a:pPr>
              <a:lnSpc>
                <a:spcPct val="100000"/>
              </a:lnSpc>
              <a:spcBef>
                <a:spcPct val="0"/>
              </a:spcBef>
              <a:spcAft>
                <a:spcPct val="0"/>
              </a:spcAft>
            </a:pPr>
            <a:r>
              <a:rPr lang="en-IN" dirty="0">
                <a:latin typeface="Times New Roman"/>
                <a:ea typeface="+mn-lt"/>
                <a:cs typeface="+mn-lt"/>
              </a:rPr>
              <a:t>Step II : Train the Recognizer </a:t>
            </a:r>
            <a:endParaRPr lang="en-US" dirty="0">
              <a:latin typeface="Times New Roman"/>
              <a:ea typeface="+mn-lt"/>
              <a:cs typeface="+mn-lt"/>
            </a:endParaRPr>
          </a:p>
          <a:p>
            <a:pPr marL="342900" indent="-342900">
              <a:lnSpc>
                <a:spcPct val="100000"/>
              </a:lnSpc>
              <a:spcBef>
                <a:spcPct val="0"/>
              </a:spcBef>
              <a:spcAft>
                <a:spcPct val="0"/>
              </a:spcAft>
              <a:buFont typeface="Arial,Sans-Serif" panose="020F0502020204030204" pitchFamily="34" charset="0"/>
              <a:buChar char="•"/>
            </a:pPr>
            <a:r>
              <a:rPr lang="en-IN" dirty="0">
                <a:latin typeface="Times New Roman"/>
                <a:ea typeface="+mn-lt"/>
                <a:cs typeface="+mn-lt"/>
              </a:rPr>
              <a:t>Using the collected data sets Pi has to be trained.</a:t>
            </a:r>
            <a:endParaRPr lang="en-US" dirty="0">
              <a:latin typeface="Times New Roman"/>
              <a:ea typeface="+mn-lt"/>
              <a:cs typeface="+mn-lt"/>
            </a:endParaRPr>
          </a:p>
          <a:p>
            <a:pPr marL="342900" indent="-342900">
              <a:lnSpc>
                <a:spcPct val="100000"/>
              </a:lnSpc>
              <a:spcBef>
                <a:spcPct val="0"/>
              </a:spcBef>
              <a:spcAft>
                <a:spcPct val="0"/>
              </a:spcAft>
              <a:buFont typeface="Arial,Sans-Serif" panose="020F0502020204030204" pitchFamily="34" charset="0"/>
              <a:buChar char="•"/>
            </a:pPr>
            <a:r>
              <a:rPr lang="en-IN" dirty="0">
                <a:latin typeface="Times New Roman"/>
                <a:ea typeface="+mn-lt"/>
                <a:cs typeface="+mn-lt"/>
              </a:rPr>
              <a:t>Training is done with help of certain codes.</a:t>
            </a:r>
            <a:endParaRPr lang="en-US" dirty="0">
              <a:latin typeface="Times New Roman"/>
              <a:ea typeface="+mn-lt"/>
              <a:cs typeface="+mn-lt"/>
            </a:endParaRPr>
          </a:p>
          <a:p>
            <a:pPr marL="342900" indent="-342900">
              <a:lnSpc>
                <a:spcPct val="100000"/>
              </a:lnSpc>
              <a:spcBef>
                <a:spcPct val="0"/>
              </a:spcBef>
              <a:spcAft>
                <a:spcPct val="0"/>
              </a:spcAft>
              <a:buFont typeface="Arial,Sans-Serif" panose="020F0502020204030204" pitchFamily="34" charset="0"/>
              <a:buChar char="•"/>
            </a:pPr>
            <a:endParaRPr lang="en-IN" dirty="0">
              <a:latin typeface="Times New Roman"/>
              <a:ea typeface="+mn-lt"/>
              <a:cs typeface="+mn-lt"/>
            </a:endParaRPr>
          </a:p>
          <a:p>
            <a:pPr>
              <a:lnSpc>
                <a:spcPct val="100000"/>
              </a:lnSpc>
              <a:spcBef>
                <a:spcPct val="0"/>
              </a:spcBef>
              <a:spcAft>
                <a:spcPct val="0"/>
              </a:spcAft>
            </a:pPr>
            <a:r>
              <a:rPr lang="en-IN" dirty="0">
                <a:latin typeface="Times New Roman"/>
                <a:ea typeface="+mn-lt"/>
                <a:cs typeface="+mn-lt"/>
              </a:rPr>
              <a:t>Step III: </a:t>
            </a:r>
            <a:r>
              <a:rPr lang="en-IN" dirty="0" err="1">
                <a:latin typeface="Times New Roman"/>
                <a:ea typeface="+mn-lt"/>
                <a:cs typeface="+mn-lt"/>
              </a:rPr>
              <a:t>Recognization</a:t>
            </a:r>
            <a:endParaRPr lang="en-IN">
              <a:latin typeface="Times New Roman"/>
              <a:ea typeface="+mn-lt"/>
              <a:cs typeface="+mn-lt"/>
            </a:endParaRPr>
          </a:p>
          <a:p>
            <a:pPr marL="342900" indent="-342900">
              <a:lnSpc>
                <a:spcPct val="100000"/>
              </a:lnSpc>
              <a:spcBef>
                <a:spcPct val="0"/>
              </a:spcBef>
              <a:spcAft>
                <a:spcPct val="0"/>
              </a:spcAft>
              <a:buFont typeface="Arial,Sans-Serif" panose="020F0502020204030204" pitchFamily="34" charset="0"/>
              <a:buChar char="•"/>
            </a:pPr>
            <a:r>
              <a:rPr lang="en-IN" dirty="0">
                <a:latin typeface="Times New Roman"/>
                <a:ea typeface="+mn-lt"/>
                <a:cs typeface="+mn-lt"/>
              </a:rPr>
              <a:t>The device compares input data(face) with trained data.</a:t>
            </a:r>
            <a:endParaRPr lang="en-US" dirty="0">
              <a:latin typeface="Times New Roman"/>
              <a:ea typeface="+mn-lt"/>
              <a:cs typeface="+mn-lt"/>
            </a:endParaRPr>
          </a:p>
          <a:p>
            <a:pPr marL="342900" indent="-342900">
              <a:lnSpc>
                <a:spcPct val="100000"/>
              </a:lnSpc>
              <a:spcBef>
                <a:spcPct val="0"/>
              </a:spcBef>
              <a:spcAft>
                <a:spcPct val="0"/>
              </a:spcAft>
              <a:buFont typeface="Arial,Sans-Serif" panose="020F0502020204030204" pitchFamily="34" charset="0"/>
              <a:buChar char="•"/>
            </a:pPr>
            <a:r>
              <a:rPr lang="en-IN" dirty="0">
                <a:latin typeface="Times New Roman"/>
                <a:ea typeface="+mn-lt"/>
                <a:cs typeface="+mn-lt"/>
              </a:rPr>
              <a:t>Id of matched face will be displayed.</a:t>
            </a:r>
            <a:endParaRPr lang="en-US" dirty="0">
              <a:latin typeface="Times New Roman"/>
              <a:ea typeface="+mn-lt"/>
              <a:cs typeface="+mn-lt"/>
            </a:endParaRPr>
          </a:p>
          <a:p>
            <a:pPr marL="342900" indent="-342900">
              <a:lnSpc>
                <a:spcPct val="100000"/>
              </a:lnSpc>
              <a:spcBef>
                <a:spcPct val="0"/>
              </a:spcBef>
              <a:spcAft>
                <a:spcPct val="0"/>
              </a:spcAft>
              <a:buFont typeface="Arial,Sans-Serif" panose="020F0502020204030204" pitchFamily="34" charset="0"/>
              <a:buChar char="•"/>
            </a:pPr>
            <a:endParaRPr lang="en-IN" dirty="0">
              <a:latin typeface="Times New Roman"/>
              <a:ea typeface="+mn-lt"/>
              <a:cs typeface="+mn-lt"/>
            </a:endParaRPr>
          </a:p>
          <a:p>
            <a:endParaRPr lang="en-US" dirty="0">
              <a:cs typeface="Calibri"/>
            </a:endParaRPr>
          </a:p>
        </p:txBody>
      </p:sp>
    </p:spTree>
    <p:extLst>
      <p:ext uri="{BB962C8B-B14F-4D97-AF65-F5344CB8AC3E}">
        <p14:creationId xmlns:p14="http://schemas.microsoft.com/office/powerpoint/2010/main" val="3507665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1C8A0-AEC5-4181-A4D9-01E7C582D17C}"/>
              </a:ext>
            </a:extLst>
          </p:cNvPr>
          <p:cNvSpPr>
            <a:spLocks noGrp="1"/>
          </p:cNvSpPr>
          <p:nvPr>
            <p:ph type="title"/>
          </p:nvPr>
        </p:nvSpPr>
        <p:spPr/>
        <p:txBody>
          <a:bodyPr>
            <a:normAutofit/>
          </a:bodyPr>
          <a:lstStyle/>
          <a:p>
            <a:r>
              <a:rPr lang="en-US" sz="2400" dirty="0">
                <a:latin typeface="Times New Roman"/>
                <a:cs typeface="Calibri Light"/>
              </a:rPr>
              <a:t>FLOW CHART</a:t>
            </a:r>
            <a:endParaRPr lang="en-US" sz="2400">
              <a:latin typeface="Times New Roman"/>
              <a:cs typeface="Times New Roman"/>
            </a:endParaRPr>
          </a:p>
        </p:txBody>
      </p:sp>
      <p:pic>
        <p:nvPicPr>
          <p:cNvPr id="4" name="Picture 4" descr="A close up of a map&#10;&#10;Description automatically generated">
            <a:extLst>
              <a:ext uri="{FF2B5EF4-FFF2-40B4-BE49-F238E27FC236}">
                <a16:creationId xmlns:a16="http://schemas.microsoft.com/office/drawing/2014/main" id="{1B77E1E7-9B0D-4F1E-8898-521F195ADDC7}"/>
              </a:ext>
            </a:extLst>
          </p:cNvPr>
          <p:cNvPicPr>
            <a:picLocks noGrp="1" noChangeAspect="1"/>
          </p:cNvPicPr>
          <p:nvPr>
            <p:ph idx="1"/>
          </p:nvPr>
        </p:nvPicPr>
        <p:blipFill>
          <a:blip r:embed="rId2"/>
          <a:stretch>
            <a:fillRect/>
          </a:stretch>
        </p:blipFill>
        <p:spPr>
          <a:xfrm>
            <a:off x="2686578" y="1856318"/>
            <a:ext cx="6636385" cy="4404360"/>
          </a:xfrm>
        </p:spPr>
      </p:pic>
    </p:spTree>
    <p:extLst>
      <p:ext uri="{BB962C8B-B14F-4D97-AF65-F5344CB8AC3E}">
        <p14:creationId xmlns:p14="http://schemas.microsoft.com/office/powerpoint/2010/main" val="977103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9E490-227F-48FD-8BEE-6320174D133D}"/>
              </a:ext>
            </a:extLst>
          </p:cNvPr>
          <p:cNvSpPr>
            <a:spLocks noGrp="1"/>
          </p:cNvSpPr>
          <p:nvPr>
            <p:ph type="title"/>
          </p:nvPr>
        </p:nvSpPr>
        <p:spPr/>
        <p:txBody>
          <a:bodyPr>
            <a:normAutofit/>
          </a:bodyPr>
          <a:lstStyle/>
          <a:p>
            <a:r>
              <a:rPr lang="en-US" sz="2400" dirty="0">
                <a:latin typeface="Times New Roman"/>
                <a:cs typeface="Calibri Light"/>
              </a:rPr>
              <a:t>OUTPUT RESULTS</a:t>
            </a:r>
            <a:endParaRPr lang="en-US" sz="2400">
              <a:latin typeface="Times New Roman"/>
              <a:cs typeface="Times New Roman"/>
            </a:endParaRPr>
          </a:p>
        </p:txBody>
      </p:sp>
      <p:pic>
        <p:nvPicPr>
          <p:cNvPr id="4" name="Picture 4" descr="A screenshot of a computer screen&#10;&#10;Description automatically generated">
            <a:extLst>
              <a:ext uri="{FF2B5EF4-FFF2-40B4-BE49-F238E27FC236}">
                <a16:creationId xmlns:a16="http://schemas.microsoft.com/office/drawing/2014/main" id="{41C3B90E-46A5-424C-A9DA-86CAD5A9E9DC}"/>
              </a:ext>
            </a:extLst>
          </p:cNvPr>
          <p:cNvPicPr>
            <a:picLocks noGrp="1" noChangeAspect="1"/>
          </p:cNvPicPr>
          <p:nvPr>
            <p:ph idx="1"/>
          </p:nvPr>
        </p:nvPicPr>
        <p:blipFill>
          <a:blip r:embed="rId2"/>
          <a:stretch>
            <a:fillRect/>
          </a:stretch>
        </p:blipFill>
        <p:spPr>
          <a:xfrm>
            <a:off x="1821180" y="2196359"/>
            <a:ext cx="5943600" cy="3343275"/>
          </a:xfrm>
        </p:spPr>
      </p:pic>
    </p:spTree>
    <p:extLst>
      <p:ext uri="{BB962C8B-B14F-4D97-AF65-F5344CB8AC3E}">
        <p14:creationId xmlns:p14="http://schemas.microsoft.com/office/powerpoint/2010/main" val="2164536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3F875-158B-4DB8-B3CF-8D0D67C83158}"/>
              </a:ext>
            </a:extLst>
          </p:cNvPr>
          <p:cNvSpPr>
            <a:spLocks noGrp="1"/>
          </p:cNvSpPr>
          <p:nvPr>
            <p:ph type="title"/>
          </p:nvPr>
        </p:nvSpPr>
        <p:spPr>
          <a:xfrm>
            <a:off x="1441746" y="1674906"/>
            <a:ext cx="10058400" cy="1680401"/>
          </a:xfrm>
        </p:spPr>
        <p:txBody>
          <a:bodyPr>
            <a:normAutofit fontScale="90000"/>
          </a:bodyPr>
          <a:lstStyle/>
          <a:p>
            <a:r>
              <a:rPr lang="en-US" dirty="0">
                <a:ea typeface="+mj-lt"/>
                <a:cs typeface="+mj-lt"/>
              </a:rPr>
              <a:t>                           </a:t>
            </a:r>
            <a:r>
              <a:rPr lang="en-US" dirty="0">
                <a:latin typeface="Times New Roman"/>
                <a:ea typeface="+mj-lt"/>
                <a:cs typeface="+mj-lt"/>
              </a:rPr>
              <a:t> PROJECT :1</a:t>
            </a:r>
            <a:br>
              <a:rPr lang="en-US" dirty="0">
                <a:latin typeface="Times New Roman"/>
                <a:ea typeface="+mj-lt"/>
                <a:cs typeface="+mj-lt"/>
              </a:rPr>
            </a:br>
            <a:r>
              <a:rPr lang="en-US" sz="3600" dirty="0">
                <a:latin typeface="Times New Roman"/>
                <a:ea typeface="+mj-lt"/>
                <a:cs typeface="+mj-lt"/>
              </a:rPr>
              <a:t>         </a:t>
            </a:r>
            <a:r>
              <a:rPr lang="en-US" sz="3200">
                <a:latin typeface="Times New Roman"/>
                <a:ea typeface="+mj-lt"/>
                <a:cs typeface="+mj-lt"/>
              </a:rPr>
              <a:t>“CONTROLLING A ROBOT USING BLUETOOTH”</a:t>
            </a:r>
          </a:p>
          <a:p>
            <a:br>
              <a:rPr lang="en-US" dirty="0">
                <a:ea typeface="+mj-lt"/>
                <a:cs typeface="+mj-lt"/>
              </a:rPr>
            </a:br>
            <a:endParaRPr lang="en-US" dirty="0">
              <a:ea typeface="+mj-lt"/>
              <a:cs typeface="+mj-lt"/>
            </a:endParaRPr>
          </a:p>
          <a:p>
            <a:endParaRPr lang="en-US" dirty="0">
              <a:cs typeface="Calibri Light"/>
            </a:endParaRPr>
          </a:p>
        </p:txBody>
      </p:sp>
      <p:sp>
        <p:nvSpPr>
          <p:cNvPr id="3" name="Content Placeholder 2">
            <a:extLst>
              <a:ext uri="{FF2B5EF4-FFF2-40B4-BE49-F238E27FC236}">
                <a16:creationId xmlns:a16="http://schemas.microsoft.com/office/drawing/2014/main" id="{D0760FEA-2DAF-4AE6-984D-31CCBFD78DBB}"/>
              </a:ext>
            </a:extLst>
          </p:cNvPr>
          <p:cNvSpPr>
            <a:spLocks noGrp="1"/>
          </p:cNvSpPr>
          <p:nvPr>
            <p:ph idx="1"/>
          </p:nvPr>
        </p:nvSpPr>
        <p:spPr>
          <a:xfrm>
            <a:off x="1097280" y="2576418"/>
            <a:ext cx="10058400" cy="3292676"/>
          </a:xfrm>
        </p:spPr>
        <p:txBody>
          <a:bodyPr vert="horz" lIns="0" tIns="45720" rIns="0" bIns="45720" rtlCol="0" anchor="t">
            <a:normAutofit/>
          </a:bodyPr>
          <a:lstStyle/>
          <a:p>
            <a:r>
              <a:rPr lang="en-US" sz="2400" u="sng">
                <a:latin typeface="Times New Roman"/>
                <a:cs typeface="Calibri"/>
              </a:rPr>
              <a:t>OBJECTIVE</a:t>
            </a:r>
          </a:p>
          <a:p>
            <a:pPr marL="342900" indent="-342900">
              <a:lnSpc>
                <a:spcPct val="100000"/>
              </a:lnSpc>
              <a:spcBef>
                <a:spcPct val="0"/>
              </a:spcBef>
              <a:spcAft>
                <a:spcPct val="0"/>
              </a:spcAft>
              <a:buAutoNum type="arabicPeriod"/>
            </a:pPr>
            <a:r>
              <a:rPr lang="en-IN" sz="2400">
                <a:latin typeface="Times New Roman"/>
                <a:ea typeface="+mn-lt"/>
                <a:cs typeface="+mn-lt"/>
              </a:rPr>
              <a:t>To control  a robot with help of Bluetooth headset and DTMF android app.</a:t>
            </a:r>
            <a:endParaRPr lang="en-US" sz="2400">
              <a:latin typeface="Times New Roman"/>
              <a:ea typeface="+mn-lt"/>
              <a:cs typeface="+mn-lt"/>
            </a:endParaRPr>
          </a:p>
          <a:p>
            <a:pPr marL="342900" indent="-342900">
              <a:lnSpc>
                <a:spcPct val="100000"/>
              </a:lnSpc>
              <a:spcBef>
                <a:spcPct val="0"/>
              </a:spcBef>
              <a:spcAft>
                <a:spcPct val="0"/>
              </a:spcAft>
              <a:buAutoNum type="arabicPeriod"/>
            </a:pPr>
            <a:r>
              <a:rPr lang="en-IN" sz="2400">
                <a:latin typeface="Times New Roman"/>
                <a:ea typeface="+mn-lt"/>
                <a:cs typeface="+mn-lt"/>
              </a:rPr>
              <a:t>To reduce complexity of circuit.</a:t>
            </a:r>
            <a:endParaRPr lang="en-US" sz="2400">
              <a:latin typeface="Times New Roman"/>
              <a:ea typeface="+mn-lt"/>
              <a:cs typeface="+mn-lt"/>
            </a:endParaRPr>
          </a:p>
          <a:p>
            <a:pPr marL="342900" indent="-342900">
              <a:lnSpc>
                <a:spcPct val="100000"/>
              </a:lnSpc>
              <a:spcBef>
                <a:spcPct val="0"/>
              </a:spcBef>
              <a:spcAft>
                <a:spcPct val="0"/>
              </a:spcAft>
              <a:buAutoNum type="arabicPeriod"/>
            </a:pPr>
            <a:r>
              <a:rPr lang="en-IN" sz="2400">
                <a:latin typeface="Times New Roman"/>
                <a:ea typeface="+mn-lt"/>
                <a:cs typeface="+mn-lt"/>
              </a:rPr>
              <a:t>Controlling a system without using any programming boards either Arduino or Microcontrollers etc</a:t>
            </a:r>
          </a:p>
          <a:p>
            <a:pPr marL="0" indent="0">
              <a:buNone/>
            </a:pPr>
            <a:endParaRPr lang="en-US" u="sng" dirty="0">
              <a:latin typeface="Times New Roman"/>
              <a:cs typeface="Calibri"/>
            </a:endParaRPr>
          </a:p>
        </p:txBody>
      </p:sp>
    </p:spTree>
    <p:extLst>
      <p:ext uri="{BB962C8B-B14F-4D97-AF65-F5344CB8AC3E}">
        <p14:creationId xmlns:p14="http://schemas.microsoft.com/office/powerpoint/2010/main" val="1108919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043F-A367-469A-AF08-2DBD2C303B57}"/>
              </a:ext>
            </a:extLst>
          </p:cNvPr>
          <p:cNvSpPr>
            <a:spLocks noGrp="1"/>
          </p:cNvSpPr>
          <p:nvPr>
            <p:ph type="title"/>
          </p:nvPr>
        </p:nvSpPr>
        <p:spPr/>
        <p:txBody>
          <a:bodyPr>
            <a:normAutofit/>
          </a:bodyPr>
          <a:lstStyle/>
          <a:p>
            <a:r>
              <a:rPr lang="en-US" sz="2400" dirty="0">
                <a:latin typeface="Times New Roman"/>
                <a:cs typeface="Calibri Light"/>
              </a:rPr>
              <a:t>CONCLUSION AND FUTURE SCOPE</a:t>
            </a:r>
            <a:endParaRPr lang="en-US" sz="2400">
              <a:latin typeface="Times New Roman"/>
              <a:cs typeface="Times New Roman"/>
            </a:endParaRPr>
          </a:p>
        </p:txBody>
      </p:sp>
      <p:sp>
        <p:nvSpPr>
          <p:cNvPr id="3" name="Content Placeholder 2">
            <a:extLst>
              <a:ext uri="{FF2B5EF4-FFF2-40B4-BE49-F238E27FC236}">
                <a16:creationId xmlns:a16="http://schemas.microsoft.com/office/drawing/2014/main" id="{C61005E0-6C00-41A5-8E3B-7DA9428EE4CC}"/>
              </a:ext>
            </a:extLst>
          </p:cNvPr>
          <p:cNvSpPr>
            <a:spLocks noGrp="1"/>
          </p:cNvSpPr>
          <p:nvPr>
            <p:ph idx="1"/>
          </p:nvPr>
        </p:nvSpPr>
        <p:spPr/>
        <p:txBody>
          <a:bodyPr vert="horz" lIns="0" tIns="45720" rIns="0" bIns="45720" rtlCol="0" anchor="t">
            <a:normAutofit lnSpcReduction="10000"/>
          </a:bodyPr>
          <a:lstStyle/>
          <a:p>
            <a:r>
              <a:rPr lang="en-IN" dirty="0">
                <a:latin typeface="Times New Roman"/>
                <a:ea typeface="+mn-lt"/>
                <a:cs typeface="+mn-lt"/>
              </a:rPr>
              <a:t>The whole world is using the facial recognition technology and enjoying its benefits and uses. There is a huge scope for this facial recognition technology in India and it is helping to improve the country in various process. This technology and its applications can be used across different segments of the country.</a:t>
            </a:r>
            <a:endParaRPr lang="en-US" dirty="0">
              <a:latin typeface="Times New Roman"/>
              <a:ea typeface="+mn-lt"/>
              <a:cs typeface="+mn-lt"/>
            </a:endParaRPr>
          </a:p>
          <a:p>
            <a:r>
              <a:rPr lang="en-IN" dirty="0">
                <a:latin typeface="Times New Roman"/>
                <a:ea typeface="+mn-lt"/>
                <a:cs typeface="+mn-lt"/>
              </a:rPr>
              <a:t>Prevention of the frauds at ATMs across India. The databases of all the customers of        their respective banks along with their ATM cards in India can be created and                     facial recognition systems can be installed across all the ATM’s. So, whenever the             user enters the ATM his photo will be taken and it will permit the access only after it       is being   matched with stored photo from the database.</a:t>
            </a:r>
            <a:endParaRPr lang="en-US" dirty="0">
              <a:latin typeface="Times New Roman"/>
              <a:ea typeface="+mn-lt"/>
              <a:cs typeface="+mn-lt"/>
            </a:endParaRPr>
          </a:p>
          <a:p>
            <a:r>
              <a:rPr lang="en-IN" dirty="0">
                <a:latin typeface="Times New Roman"/>
                <a:ea typeface="+mn-lt"/>
                <a:cs typeface="+mn-lt"/>
              </a:rPr>
              <a:t>Duplicate voters can be easily identified in India.</a:t>
            </a:r>
            <a:endParaRPr lang="en-US" dirty="0">
              <a:latin typeface="Times New Roman"/>
              <a:ea typeface="+mn-lt"/>
              <a:cs typeface="+mn-lt"/>
            </a:endParaRPr>
          </a:p>
          <a:p>
            <a:r>
              <a:rPr lang="en-IN" dirty="0">
                <a:latin typeface="Times New Roman"/>
                <a:ea typeface="+mn-lt"/>
                <a:cs typeface="+mn-lt"/>
              </a:rPr>
              <a:t>Verification of passport and visas can also be done using this technology.</a:t>
            </a:r>
            <a:endParaRPr lang="en-US" dirty="0">
              <a:latin typeface="Times New Roman"/>
              <a:ea typeface="+mn-lt"/>
              <a:cs typeface="+mn-lt"/>
            </a:endParaRPr>
          </a:p>
          <a:p>
            <a:r>
              <a:rPr lang="en-IN" dirty="0">
                <a:latin typeface="Times New Roman"/>
                <a:ea typeface="+mn-lt"/>
                <a:cs typeface="+mn-lt"/>
              </a:rPr>
              <a:t>Driving license verification can be done easily done using the same approach.</a:t>
            </a:r>
            <a:endParaRPr lang="en-US" dirty="0">
              <a:latin typeface="Times New Roman"/>
              <a:ea typeface="+mn-lt"/>
              <a:cs typeface="+mn-lt"/>
            </a:endParaRPr>
          </a:p>
          <a:p>
            <a:endParaRPr lang="en-US" dirty="0">
              <a:latin typeface="Times New Roman"/>
              <a:cs typeface="Calibri"/>
            </a:endParaRPr>
          </a:p>
        </p:txBody>
      </p:sp>
    </p:spTree>
    <p:extLst>
      <p:ext uri="{BB962C8B-B14F-4D97-AF65-F5344CB8AC3E}">
        <p14:creationId xmlns:p14="http://schemas.microsoft.com/office/powerpoint/2010/main" val="2554054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lose up of a logo&#10;&#10;Description automatically generated">
            <a:extLst>
              <a:ext uri="{FF2B5EF4-FFF2-40B4-BE49-F238E27FC236}">
                <a16:creationId xmlns:a16="http://schemas.microsoft.com/office/drawing/2014/main" id="{2E7E13E0-C304-4B7F-B34C-23C38F6A7014}"/>
              </a:ext>
            </a:extLst>
          </p:cNvPr>
          <p:cNvPicPr>
            <a:picLocks noGrp="1" noChangeAspect="1"/>
          </p:cNvPicPr>
          <p:nvPr>
            <p:ph idx="1"/>
          </p:nvPr>
        </p:nvPicPr>
        <p:blipFill>
          <a:blip r:embed="rId2"/>
          <a:stretch>
            <a:fillRect/>
          </a:stretch>
        </p:blipFill>
        <p:spPr>
          <a:xfrm>
            <a:off x="1902468" y="801793"/>
            <a:ext cx="8387064" cy="5273056"/>
          </a:xfrm>
          <a:prstGeom prst="rect">
            <a:avLst/>
          </a:prstGeom>
        </p:spPr>
      </p:pic>
    </p:spTree>
    <p:extLst>
      <p:ext uri="{BB962C8B-B14F-4D97-AF65-F5344CB8AC3E}">
        <p14:creationId xmlns:p14="http://schemas.microsoft.com/office/powerpoint/2010/main" val="751998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C547-A190-4F8F-8822-37A82DFD449F}"/>
              </a:ext>
            </a:extLst>
          </p:cNvPr>
          <p:cNvSpPr>
            <a:spLocks noGrp="1"/>
          </p:cNvSpPr>
          <p:nvPr>
            <p:ph type="title"/>
          </p:nvPr>
        </p:nvSpPr>
        <p:spPr/>
        <p:txBody>
          <a:bodyPr/>
          <a:lstStyle/>
          <a:p>
            <a:r>
              <a:rPr lang="en-US" sz="2400" b="1">
                <a:latin typeface="Times New Roman"/>
                <a:cs typeface="Calibri Light"/>
              </a:rPr>
              <a:t>INTRODUCTION</a:t>
            </a:r>
            <a:endParaRPr lang="en-US" b="1">
              <a:latin typeface="Times New Roman"/>
              <a:cs typeface="Times New Roman"/>
            </a:endParaRPr>
          </a:p>
        </p:txBody>
      </p:sp>
      <p:sp>
        <p:nvSpPr>
          <p:cNvPr id="3" name="Content Placeholder 2">
            <a:extLst>
              <a:ext uri="{FF2B5EF4-FFF2-40B4-BE49-F238E27FC236}">
                <a16:creationId xmlns:a16="http://schemas.microsoft.com/office/drawing/2014/main" id="{EC2D8DD4-B2BD-4D81-9ED1-C6B9251D9656}"/>
              </a:ext>
            </a:extLst>
          </p:cNvPr>
          <p:cNvSpPr>
            <a:spLocks noGrp="1"/>
          </p:cNvSpPr>
          <p:nvPr>
            <p:ph idx="1"/>
          </p:nvPr>
        </p:nvSpPr>
        <p:spPr/>
        <p:txBody>
          <a:bodyPr vert="horz" lIns="0" tIns="45720" rIns="0" bIns="45720" rtlCol="0" anchor="t">
            <a:normAutofit fontScale="77500" lnSpcReduction="20000"/>
          </a:bodyPr>
          <a:lstStyle/>
          <a:p>
            <a:pPr algn="just">
              <a:lnSpc>
                <a:spcPct val="150000"/>
              </a:lnSpc>
              <a:spcBef>
                <a:spcPct val="0"/>
              </a:spcBef>
              <a:spcAft>
                <a:spcPct val="0"/>
              </a:spcAft>
            </a:pPr>
            <a:r>
              <a:rPr lang="en-US">
                <a:latin typeface="Times New Roman"/>
                <a:ea typeface="+mn-lt"/>
                <a:cs typeface="+mn-lt"/>
              </a:rPr>
              <a:t>In the present-day scenario with the development and advancement of technology we ﬁnd new innovation coming in a more profound into our lives. Nowadays IOT works have increased a lot in our society. The principle goal of this mini project is to design a simple Robot using a DTMF and Bluetooth.</a:t>
            </a:r>
            <a:endParaRPr lang="en-IN">
              <a:latin typeface="Times New Roman"/>
              <a:ea typeface="+mn-lt"/>
              <a:cs typeface="+mn-lt"/>
            </a:endParaRPr>
          </a:p>
          <a:p>
            <a:pPr algn="just">
              <a:lnSpc>
                <a:spcPct val="150000"/>
              </a:lnSpc>
              <a:spcBef>
                <a:spcPct val="0"/>
              </a:spcBef>
              <a:spcAft>
                <a:spcPct val="0"/>
              </a:spcAft>
            </a:pPr>
            <a:endParaRPr lang="en-IN" dirty="0">
              <a:latin typeface="Times New Roman"/>
              <a:ea typeface="+mn-lt"/>
              <a:cs typeface="+mn-lt"/>
            </a:endParaRPr>
          </a:p>
          <a:p>
            <a:pPr algn="just">
              <a:lnSpc>
                <a:spcPct val="150000"/>
              </a:lnSpc>
              <a:spcBef>
                <a:spcPct val="0"/>
              </a:spcBef>
              <a:spcAft>
                <a:spcPct val="0"/>
              </a:spcAft>
            </a:pPr>
            <a:r>
              <a:rPr lang="en-US">
                <a:latin typeface="Times New Roman"/>
                <a:ea typeface="+mn-lt"/>
                <a:cs typeface="+mn-lt"/>
              </a:rPr>
              <a:t>This particular robot basically aimed at eliminating the limitations of rang. The locomotion of robot in different directions can be controlled and maneuvered by pressing the assigned keys on the DTMF app. The robot is controlled by an android app (DTMF APP) that generates tone and transmits to Bluetooth which is attached to the robot. In this course of call if any button on the controller mobile phone is pressed, a tone corresponding to the button pressed is heard at the other end. This tone is called as the DTMF tone. The robot perceives this DTMF tone with the help of a Bluetooth stacked to the robot. This tone is processed by DTMF decoder  with the help of a MT8870 DTMF decoder. The MT8870D then transmits a signal to the motor’s driver </a:t>
            </a:r>
            <a:r>
              <a:rPr lang="en-US" b="1" dirty="0">
                <a:latin typeface="Times New Roman"/>
                <a:ea typeface="+mn-lt"/>
                <a:cs typeface="+mn-lt"/>
              </a:rPr>
              <a:t>  </a:t>
            </a:r>
            <a:r>
              <a:rPr lang="en-US">
                <a:latin typeface="Times New Roman"/>
                <a:ea typeface="+mn-lt"/>
                <a:cs typeface="+mn-lt"/>
              </a:rPr>
              <a:t>IC</a:t>
            </a:r>
            <a:r>
              <a:rPr lang="en-US" b="1">
                <a:latin typeface="Times New Roman"/>
                <a:ea typeface="+mn-lt"/>
                <a:cs typeface="+mn-lt"/>
              </a:rPr>
              <a:t>-</a:t>
            </a:r>
            <a:r>
              <a:rPr lang="en-US">
                <a:latin typeface="Times New Roman"/>
                <a:ea typeface="+mn-lt"/>
                <a:cs typeface="+mn-lt"/>
              </a:rPr>
              <a:t>L293D to operate the motors. According to the decoded values the motors will run either forward or backward.</a:t>
            </a:r>
            <a:endParaRPr lang="en-IN">
              <a:latin typeface="Times New Roman"/>
              <a:ea typeface="+mn-lt"/>
              <a:cs typeface="+mn-lt"/>
            </a:endParaRPr>
          </a:p>
          <a:p>
            <a:endParaRPr lang="en-US" dirty="0">
              <a:cs typeface="Calibri"/>
            </a:endParaRPr>
          </a:p>
        </p:txBody>
      </p:sp>
    </p:spTree>
    <p:extLst>
      <p:ext uri="{BB962C8B-B14F-4D97-AF65-F5344CB8AC3E}">
        <p14:creationId xmlns:p14="http://schemas.microsoft.com/office/powerpoint/2010/main" val="4289753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C4B6-F5B1-4180-812D-1FB72294FC63}"/>
              </a:ext>
            </a:extLst>
          </p:cNvPr>
          <p:cNvSpPr>
            <a:spLocks noGrp="1"/>
          </p:cNvSpPr>
          <p:nvPr>
            <p:ph type="title"/>
          </p:nvPr>
        </p:nvSpPr>
        <p:spPr/>
        <p:txBody>
          <a:bodyPr/>
          <a:lstStyle/>
          <a:p>
            <a:r>
              <a:rPr lang="en-US" sz="2400" b="1">
                <a:cs typeface="Calibri Light"/>
              </a:rPr>
              <a:t>CIRCUIT DIAGRAM</a:t>
            </a:r>
            <a:endParaRPr lang="en-US" b="1"/>
          </a:p>
        </p:txBody>
      </p:sp>
      <p:pic>
        <p:nvPicPr>
          <p:cNvPr id="7" name="Picture 7" descr="A close up of a map&#10;&#10;Description automatically generated">
            <a:extLst>
              <a:ext uri="{FF2B5EF4-FFF2-40B4-BE49-F238E27FC236}">
                <a16:creationId xmlns:a16="http://schemas.microsoft.com/office/drawing/2014/main" id="{9073CE51-FBA2-4C48-B40B-12DB0DA7E514}"/>
              </a:ext>
            </a:extLst>
          </p:cNvPr>
          <p:cNvPicPr>
            <a:picLocks noGrp="1" noChangeAspect="1"/>
          </p:cNvPicPr>
          <p:nvPr>
            <p:ph idx="1"/>
          </p:nvPr>
        </p:nvPicPr>
        <p:blipFill>
          <a:blip r:embed="rId2"/>
          <a:stretch>
            <a:fillRect/>
          </a:stretch>
        </p:blipFill>
        <p:spPr>
          <a:xfrm>
            <a:off x="1764030" y="1952414"/>
            <a:ext cx="8724900" cy="3810000"/>
          </a:xfrm>
        </p:spPr>
      </p:pic>
    </p:spTree>
    <p:extLst>
      <p:ext uri="{BB962C8B-B14F-4D97-AF65-F5344CB8AC3E}">
        <p14:creationId xmlns:p14="http://schemas.microsoft.com/office/powerpoint/2010/main" val="253864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EBF1-435C-47D9-86D5-A2C38C78E6D5}"/>
              </a:ext>
            </a:extLst>
          </p:cNvPr>
          <p:cNvSpPr>
            <a:spLocks noGrp="1"/>
          </p:cNvSpPr>
          <p:nvPr>
            <p:ph type="title"/>
          </p:nvPr>
        </p:nvSpPr>
        <p:spPr/>
        <p:txBody>
          <a:bodyPr/>
          <a:lstStyle/>
          <a:p>
            <a:r>
              <a:rPr lang="en-US" sz="2400" b="1">
                <a:latin typeface="Times New Roman"/>
                <a:cs typeface="Calibri Light"/>
              </a:rPr>
              <a:t>WORKING</a:t>
            </a:r>
            <a:endParaRPr lang="en-US" b="1">
              <a:latin typeface="Times New Roman"/>
            </a:endParaRPr>
          </a:p>
        </p:txBody>
      </p:sp>
      <p:sp>
        <p:nvSpPr>
          <p:cNvPr id="3" name="Content Placeholder 2">
            <a:extLst>
              <a:ext uri="{FF2B5EF4-FFF2-40B4-BE49-F238E27FC236}">
                <a16:creationId xmlns:a16="http://schemas.microsoft.com/office/drawing/2014/main" id="{9D54189B-468F-4F9E-B863-B953BDC3C348}"/>
              </a:ext>
            </a:extLst>
          </p:cNvPr>
          <p:cNvSpPr>
            <a:spLocks noGrp="1"/>
          </p:cNvSpPr>
          <p:nvPr>
            <p:ph idx="1"/>
          </p:nvPr>
        </p:nvSpPr>
        <p:spPr/>
        <p:txBody>
          <a:bodyPr vert="horz" lIns="0" tIns="45720" rIns="0" bIns="45720" rtlCol="0" anchor="t">
            <a:normAutofit/>
          </a:bodyPr>
          <a:lstStyle/>
          <a:p>
            <a:pPr>
              <a:lnSpc>
                <a:spcPct val="100000"/>
              </a:lnSpc>
              <a:spcBef>
                <a:spcPct val="0"/>
              </a:spcBef>
              <a:spcAft>
                <a:spcPct val="0"/>
              </a:spcAft>
            </a:pPr>
            <a:r>
              <a:rPr lang="en-IN" b="1">
                <a:solidFill>
                  <a:srgbClr val="000000"/>
                </a:solidFill>
                <a:latin typeface="Times New Roman"/>
                <a:ea typeface="+mn-lt"/>
                <a:cs typeface="+mn-lt"/>
              </a:rPr>
              <a:t>DTMF: </a:t>
            </a:r>
            <a:r>
              <a:rPr lang="en-IN">
                <a:solidFill>
                  <a:srgbClr val="000000"/>
                </a:solidFill>
                <a:latin typeface="Times New Roman"/>
                <a:ea typeface="+mn-lt"/>
                <a:cs typeface="+mn-lt"/>
              </a:rPr>
              <a:t>(DUAL TONE MULTI FRIQUENCY)</a:t>
            </a:r>
            <a:endParaRPr lang="en-US">
              <a:latin typeface="Times New Roman"/>
              <a:ea typeface="+mn-lt"/>
              <a:cs typeface="+mn-lt"/>
            </a:endParaRPr>
          </a:p>
          <a:p>
            <a:pPr>
              <a:lnSpc>
                <a:spcPct val="100000"/>
              </a:lnSpc>
              <a:spcBef>
                <a:spcPct val="0"/>
              </a:spcBef>
              <a:spcAft>
                <a:spcPct val="0"/>
              </a:spcAft>
            </a:pPr>
            <a:endParaRPr lang="en-IN" dirty="0">
              <a:latin typeface="Times New Roman"/>
              <a:ea typeface="+mn-lt"/>
              <a:cs typeface="+mn-lt"/>
            </a:endParaRPr>
          </a:p>
          <a:p>
            <a:pPr>
              <a:lnSpc>
                <a:spcPct val="100000"/>
              </a:lnSpc>
              <a:spcBef>
                <a:spcPct val="0"/>
              </a:spcBef>
              <a:spcAft>
                <a:spcPct val="0"/>
              </a:spcAft>
              <a:buFont typeface="Arial,Sans-Serif" panose="020F0502020204030204" pitchFamily="34" charset="0"/>
              <a:buChar char="•"/>
            </a:pPr>
            <a:r>
              <a:rPr lang="en-IN">
                <a:solidFill>
                  <a:srgbClr val="000000"/>
                </a:solidFill>
                <a:latin typeface="Times New Roman"/>
                <a:ea typeface="+mn-lt"/>
                <a:cs typeface="+mn-lt"/>
              </a:rPr>
              <a:t>Signalling system for identifying the keys.</a:t>
            </a:r>
            <a:endParaRPr lang="en-IN">
              <a:latin typeface="Times New Roman"/>
              <a:ea typeface="+mn-lt"/>
              <a:cs typeface="+mn-lt"/>
            </a:endParaRPr>
          </a:p>
          <a:p>
            <a:pPr>
              <a:lnSpc>
                <a:spcPct val="100000"/>
              </a:lnSpc>
              <a:spcBef>
                <a:spcPct val="0"/>
              </a:spcBef>
              <a:spcAft>
                <a:spcPct val="0"/>
              </a:spcAft>
              <a:buFont typeface="Arial,Sans-Serif" panose="020F0502020204030204" pitchFamily="34" charset="0"/>
              <a:buChar char="•"/>
            </a:pPr>
            <a:r>
              <a:rPr lang="en-IN">
                <a:latin typeface="Times New Roman"/>
                <a:ea typeface="+mn-lt"/>
                <a:cs typeface="+mn-lt"/>
              </a:rPr>
              <a:t> Combination of two sine wave tones to represent a key.</a:t>
            </a:r>
            <a:endParaRPr lang="en-US">
              <a:latin typeface="Times New Roman"/>
              <a:ea typeface="+mn-lt"/>
              <a:cs typeface="+mn-lt"/>
            </a:endParaRPr>
          </a:p>
          <a:p>
            <a:pPr>
              <a:lnSpc>
                <a:spcPct val="100000"/>
              </a:lnSpc>
              <a:spcBef>
                <a:spcPct val="0"/>
              </a:spcBef>
              <a:spcAft>
                <a:spcPct val="0"/>
              </a:spcAft>
              <a:buFont typeface="Arial,Sans-Serif" panose="020F0502020204030204" pitchFamily="34" charset="0"/>
              <a:buChar char="•"/>
            </a:pPr>
            <a:r>
              <a:rPr lang="en-IN">
                <a:latin typeface="Times New Roman"/>
                <a:ea typeface="+mn-lt"/>
                <a:cs typeface="+mn-lt"/>
              </a:rPr>
              <a:t>These tones are called row and column frequencies as they correspond to the layout of a telephone keypad</a:t>
            </a:r>
          </a:p>
          <a:p>
            <a:endParaRPr lang="en-US" dirty="0">
              <a:cs typeface="Calibri"/>
            </a:endParaRPr>
          </a:p>
        </p:txBody>
      </p:sp>
      <p:pic>
        <p:nvPicPr>
          <p:cNvPr id="4" name="Picture 4" descr="A close up of a keyboard&#10;&#10;Description automatically generated">
            <a:extLst>
              <a:ext uri="{FF2B5EF4-FFF2-40B4-BE49-F238E27FC236}">
                <a16:creationId xmlns:a16="http://schemas.microsoft.com/office/drawing/2014/main" id="{FF401CBC-C94A-43BF-A09C-71C010BEF1DC}"/>
              </a:ext>
            </a:extLst>
          </p:cNvPr>
          <p:cNvPicPr>
            <a:picLocks noChangeAspect="1"/>
          </p:cNvPicPr>
          <p:nvPr/>
        </p:nvPicPr>
        <p:blipFill>
          <a:blip r:embed="rId2"/>
          <a:stretch>
            <a:fillRect/>
          </a:stretch>
        </p:blipFill>
        <p:spPr>
          <a:xfrm>
            <a:off x="4602335" y="3662820"/>
            <a:ext cx="2548915" cy="1922745"/>
          </a:xfrm>
          <a:prstGeom prst="rect">
            <a:avLst/>
          </a:prstGeom>
        </p:spPr>
      </p:pic>
    </p:spTree>
    <p:extLst>
      <p:ext uri="{BB962C8B-B14F-4D97-AF65-F5344CB8AC3E}">
        <p14:creationId xmlns:p14="http://schemas.microsoft.com/office/powerpoint/2010/main" val="267907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06255-AAC6-49C5-8B74-A8AA91278E00}"/>
              </a:ext>
            </a:extLst>
          </p:cNvPr>
          <p:cNvSpPr>
            <a:spLocks noGrp="1"/>
          </p:cNvSpPr>
          <p:nvPr>
            <p:ph type="title"/>
          </p:nvPr>
        </p:nvSpPr>
        <p:spPr>
          <a:xfrm>
            <a:off x="1097280" y="526685"/>
            <a:ext cx="10058400" cy="1805662"/>
          </a:xfrm>
        </p:spPr>
        <p:txBody>
          <a:bodyPr/>
          <a:lstStyle/>
          <a:p>
            <a:r>
              <a:rPr lang="en-US" sz="2400" b="1">
                <a:solidFill>
                  <a:srgbClr val="333333"/>
                </a:solidFill>
                <a:latin typeface="Times New Roman"/>
                <a:cs typeface="Times New Roman"/>
              </a:rPr>
              <a:t>BLUETOOTH</a:t>
            </a:r>
            <a:endParaRPr lang="en-US" sz="2400">
              <a:ea typeface="+mj-lt"/>
              <a:cs typeface="+mj-lt"/>
            </a:endParaRPr>
          </a:p>
          <a:p>
            <a:endParaRPr lang="en-US" dirty="0">
              <a:cs typeface="Calibri Light"/>
            </a:endParaRPr>
          </a:p>
        </p:txBody>
      </p:sp>
      <p:sp>
        <p:nvSpPr>
          <p:cNvPr id="3" name="Content Placeholder 2">
            <a:extLst>
              <a:ext uri="{FF2B5EF4-FFF2-40B4-BE49-F238E27FC236}">
                <a16:creationId xmlns:a16="http://schemas.microsoft.com/office/drawing/2014/main" id="{40164C86-7344-4296-890B-75C62E2B3B45}"/>
              </a:ext>
            </a:extLst>
          </p:cNvPr>
          <p:cNvSpPr>
            <a:spLocks noGrp="1"/>
          </p:cNvSpPr>
          <p:nvPr>
            <p:ph idx="1"/>
          </p:nvPr>
        </p:nvSpPr>
        <p:spPr/>
        <p:txBody>
          <a:bodyPr vert="horz" lIns="0" tIns="45720" rIns="0" bIns="45720" rtlCol="0" anchor="t">
            <a:normAutofit/>
          </a:bodyPr>
          <a:lstStyle/>
          <a:p>
            <a:r>
              <a:rPr lang="en-US">
                <a:solidFill>
                  <a:srgbClr val="333333"/>
                </a:solidFill>
                <a:latin typeface="Times New Roman"/>
                <a:cs typeface="Times New Roman"/>
              </a:rPr>
              <a:t>Bluetooth is an open wireless technology standard for transmitting fixed and mobile electronic device data over short distances. </a:t>
            </a:r>
            <a:endParaRPr lang="en-US">
              <a:ea typeface="+mn-lt"/>
              <a:cs typeface="+mn-lt"/>
            </a:endParaRPr>
          </a:p>
          <a:p>
            <a:pPr algn="just">
              <a:lnSpc>
                <a:spcPct val="100000"/>
              </a:lnSpc>
              <a:spcBef>
                <a:spcPct val="0"/>
              </a:spcBef>
              <a:spcAft>
                <a:spcPct val="0"/>
              </a:spcAft>
            </a:pPr>
            <a:r>
              <a:rPr lang="en-US">
                <a:solidFill>
                  <a:srgbClr val="000000"/>
                </a:solidFill>
                <a:latin typeface="Times New Roman"/>
                <a:cs typeface="Times New Roman"/>
              </a:rPr>
              <a:t>Range of Bluetooth is dependent on its class and primarily there are three classes of Bluetooth:</a:t>
            </a:r>
            <a:endParaRPr lang="en-US">
              <a:ea typeface="+mn-lt"/>
              <a:cs typeface="+mn-lt"/>
            </a:endParaRPr>
          </a:p>
          <a:p>
            <a:pPr marL="342900" indent="-342900" algn="just">
              <a:lnSpc>
                <a:spcPct val="100000"/>
              </a:lnSpc>
              <a:spcBef>
                <a:spcPct val="0"/>
              </a:spcBef>
              <a:spcAft>
                <a:spcPct val="0"/>
              </a:spcAft>
              <a:buAutoNum type="arabicPeriod"/>
            </a:pPr>
            <a:r>
              <a:rPr lang="en-US" b="1">
                <a:solidFill>
                  <a:srgbClr val="000000"/>
                </a:solidFill>
                <a:latin typeface="Times New Roman"/>
                <a:cs typeface="Times New Roman"/>
              </a:rPr>
              <a:t>Class 1</a:t>
            </a:r>
            <a:r>
              <a:rPr lang="en-US">
                <a:solidFill>
                  <a:srgbClr val="000000"/>
                </a:solidFill>
                <a:latin typeface="Times New Roman"/>
                <a:cs typeface="Times New Roman"/>
              </a:rPr>
              <a:t> transmitting at </a:t>
            </a:r>
            <a:r>
              <a:rPr lang="en-US" b="1">
                <a:solidFill>
                  <a:srgbClr val="000000"/>
                </a:solidFill>
                <a:latin typeface="Times New Roman"/>
                <a:cs typeface="Times New Roman"/>
              </a:rPr>
              <a:t>100 mW</a:t>
            </a:r>
            <a:r>
              <a:rPr lang="en-US">
                <a:solidFill>
                  <a:srgbClr val="000000"/>
                </a:solidFill>
                <a:latin typeface="Times New Roman"/>
                <a:cs typeface="Times New Roman"/>
              </a:rPr>
              <a:t> with a range of </a:t>
            </a:r>
            <a:r>
              <a:rPr lang="en-US" b="1">
                <a:solidFill>
                  <a:srgbClr val="000000"/>
                </a:solidFill>
                <a:latin typeface="Times New Roman"/>
                <a:cs typeface="Times New Roman"/>
              </a:rPr>
              <a:t>100 meters</a:t>
            </a:r>
            <a:r>
              <a:rPr lang="en-US">
                <a:solidFill>
                  <a:srgbClr val="000000"/>
                </a:solidFill>
                <a:latin typeface="Times New Roman"/>
                <a:cs typeface="Times New Roman"/>
              </a:rPr>
              <a:t> or </a:t>
            </a:r>
            <a:r>
              <a:rPr lang="en-US" b="1">
                <a:solidFill>
                  <a:srgbClr val="000000"/>
                </a:solidFill>
                <a:latin typeface="Times New Roman"/>
                <a:cs typeface="Times New Roman"/>
              </a:rPr>
              <a:t>328 feet</a:t>
            </a:r>
            <a:r>
              <a:rPr lang="en-US">
                <a:solidFill>
                  <a:srgbClr val="000000"/>
                </a:solidFill>
                <a:latin typeface="Times New Roman"/>
                <a:cs typeface="Times New Roman"/>
              </a:rPr>
              <a:t>.</a:t>
            </a:r>
            <a:endParaRPr lang="en-US">
              <a:ea typeface="+mn-lt"/>
              <a:cs typeface="+mn-lt"/>
            </a:endParaRPr>
          </a:p>
          <a:p>
            <a:pPr marL="342900" indent="-342900" algn="just">
              <a:lnSpc>
                <a:spcPct val="100000"/>
              </a:lnSpc>
              <a:spcBef>
                <a:spcPct val="0"/>
              </a:spcBef>
              <a:spcAft>
                <a:spcPct val="0"/>
              </a:spcAft>
              <a:buAutoNum type="arabicPeriod"/>
            </a:pPr>
            <a:r>
              <a:rPr lang="en-US" b="1">
                <a:solidFill>
                  <a:srgbClr val="000000"/>
                </a:solidFill>
                <a:latin typeface="Times New Roman"/>
                <a:cs typeface="Times New Roman"/>
              </a:rPr>
              <a:t>Class 2</a:t>
            </a:r>
            <a:r>
              <a:rPr lang="en-US">
                <a:solidFill>
                  <a:srgbClr val="000000"/>
                </a:solidFill>
                <a:latin typeface="Times New Roman"/>
                <a:cs typeface="Times New Roman"/>
              </a:rPr>
              <a:t> transmitting at </a:t>
            </a:r>
            <a:r>
              <a:rPr lang="en-US" b="1">
                <a:solidFill>
                  <a:srgbClr val="000000"/>
                </a:solidFill>
                <a:latin typeface="Times New Roman"/>
                <a:cs typeface="Times New Roman"/>
              </a:rPr>
              <a:t>2.5 mW</a:t>
            </a:r>
            <a:r>
              <a:rPr lang="en-US">
                <a:solidFill>
                  <a:srgbClr val="000000"/>
                </a:solidFill>
                <a:latin typeface="Times New Roman"/>
                <a:cs typeface="Times New Roman"/>
              </a:rPr>
              <a:t> with a range of </a:t>
            </a:r>
            <a:r>
              <a:rPr lang="en-US" b="1">
                <a:solidFill>
                  <a:srgbClr val="000000"/>
                </a:solidFill>
                <a:latin typeface="Times New Roman"/>
                <a:cs typeface="Times New Roman"/>
              </a:rPr>
              <a:t>10 meters</a:t>
            </a:r>
            <a:r>
              <a:rPr lang="en-US">
                <a:solidFill>
                  <a:srgbClr val="000000"/>
                </a:solidFill>
                <a:latin typeface="Times New Roman"/>
                <a:cs typeface="Times New Roman"/>
              </a:rPr>
              <a:t> or </a:t>
            </a:r>
            <a:r>
              <a:rPr lang="en-US" b="1">
                <a:solidFill>
                  <a:srgbClr val="000000"/>
                </a:solidFill>
                <a:latin typeface="Times New Roman"/>
                <a:cs typeface="Times New Roman"/>
              </a:rPr>
              <a:t>33 feet</a:t>
            </a:r>
            <a:endParaRPr lang="en-US">
              <a:ea typeface="+mn-lt"/>
              <a:cs typeface="+mn-lt"/>
            </a:endParaRPr>
          </a:p>
          <a:p>
            <a:pPr algn="just">
              <a:lnSpc>
                <a:spcPct val="100000"/>
              </a:lnSpc>
              <a:spcBef>
                <a:spcPct val="0"/>
              </a:spcBef>
              <a:spcAft>
                <a:spcPct val="0"/>
              </a:spcAft>
            </a:pPr>
            <a:r>
              <a:rPr lang="en-US">
                <a:solidFill>
                  <a:srgbClr val="000000"/>
                </a:solidFill>
                <a:latin typeface="Times New Roman"/>
                <a:cs typeface="Times New Roman"/>
              </a:rPr>
              <a:t> (most Bluetooth headsets and headphones are common Class 2 devices)</a:t>
            </a:r>
            <a:endParaRPr lang="en-US">
              <a:ea typeface="+mn-lt"/>
              <a:cs typeface="+mn-lt"/>
            </a:endParaRPr>
          </a:p>
          <a:p>
            <a:pPr algn="just">
              <a:lnSpc>
                <a:spcPct val="100000"/>
              </a:lnSpc>
              <a:spcBef>
                <a:spcPct val="0"/>
              </a:spcBef>
              <a:spcAft>
                <a:spcPct val="0"/>
              </a:spcAft>
            </a:pPr>
            <a:r>
              <a:rPr lang="en-US" b="1">
                <a:solidFill>
                  <a:srgbClr val="000000"/>
                </a:solidFill>
                <a:latin typeface="Times New Roman"/>
                <a:cs typeface="Times New Roman"/>
              </a:rPr>
              <a:t>3.Class 3</a:t>
            </a:r>
            <a:r>
              <a:rPr lang="en-US">
                <a:solidFill>
                  <a:srgbClr val="000000"/>
                </a:solidFill>
                <a:latin typeface="Times New Roman"/>
                <a:cs typeface="Times New Roman"/>
              </a:rPr>
              <a:t> transmitting at </a:t>
            </a:r>
            <a:r>
              <a:rPr lang="en-US" b="1">
                <a:solidFill>
                  <a:srgbClr val="000000"/>
                </a:solidFill>
                <a:latin typeface="Times New Roman"/>
                <a:cs typeface="Times New Roman"/>
              </a:rPr>
              <a:t>1 mW</a:t>
            </a:r>
            <a:r>
              <a:rPr lang="en-US">
                <a:solidFill>
                  <a:srgbClr val="000000"/>
                </a:solidFill>
                <a:latin typeface="Times New Roman"/>
                <a:cs typeface="Times New Roman"/>
              </a:rPr>
              <a:t> with a range of fewer than </a:t>
            </a:r>
            <a:r>
              <a:rPr lang="en-US" b="1">
                <a:solidFill>
                  <a:srgbClr val="000000"/>
                </a:solidFill>
                <a:latin typeface="Times New Roman"/>
                <a:cs typeface="Times New Roman"/>
              </a:rPr>
              <a:t>10 meters</a:t>
            </a:r>
            <a:r>
              <a:rPr lang="en-US">
                <a:solidFill>
                  <a:srgbClr val="000000"/>
                </a:solidFill>
                <a:latin typeface="Times New Roman"/>
                <a:cs typeface="Times New Roman"/>
              </a:rPr>
              <a:t>.</a:t>
            </a:r>
            <a:endParaRPr lang="en-US">
              <a:ea typeface="+mn-lt"/>
              <a:cs typeface="+mn-lt"/>
            </a:endParaRPr>
          </a:p>
          <a:p>
            <a:endParaRPr lang="en-US" dirty="0">
              <a:cs typeface="Calibri"/>
            </a:endParaRPr>
          </a:p>
        </p:txBody>
      </p:sp>
    </p:spTree>
    <p:extLst>
      <p:ext uri="{BB962C8B-B14F-4D97-AF65-F5344CB8AC3E}">
        <p14:creationId xmlns:p14="http://schemas.microsoft.com/office/powerpoint/2010/main" val="3231282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00C96-80BE-4E6D-B3A2-AD535BF774A7}"/>
              </a:ext>
            </a:extLst>
          </p:cNvPr>
          <p:cNvSpPr>
            <a:spLocks noGrp="1"/>
          </p:cNvSpPr>
          <p:nvPr>
            <p:ph type="title"/>
          </p:nvPr>
        </p:nvSpPr>
        <p:spPr>
          <a:xfrm>
            <a:off x="1097280" y="286603"/>
            <a:ext cx="10058400" cy="1774346"/>
          </a:xfrm>
        </p:spPr>
        <p:txBody>
          <a:bodyPr/>
          <a:lstStyle/>
          <a:p>
            <a:r>
              <a:rPr lang="en-IN" sz="2400" b="1">
                <a:latin typeface="Times New Roman"/>
                <a:ea typeface="+mj-lt"/>
                <a:cs typeface="+mj-lt"/>
              </a:rPr>
              <a:t>DTMF DECODER: (MT8870)</a:t>
            </a:r>
            <a:endParaRPr lang="en-US" sz="2400">
              <a:latin typeface="Times New Roman"/>
              <a:ea typeface="+mj-lt"/>
              <a:cs typeface="+mj-lt"/>
            </a:endParaRPr>
          </a:p>
          <a:p>
            <a:endParaRPr lang="en-US" sz="2400" dirty="0">
              <a:latin typeface="Times New Roman"/>
              <a:cs typeface="Calibri Light"/>
            </a:endParaRPr>
          </a:p>
        </p:txBody>
      </p:sp>
      <p:sp>
        <p:nvSpPr>
          <p:cNvPr id="3" name="Content Placeholder 2">
            <a:extLst>
              <a:ext uri="{FF2B5EF4-FFF2-40B4-BE49-F238E27FC236}">
                <a16:creationId xmlns:a16="http://schemas.microsoft.com/office/drawing/2014/main" id="{7C64FD9E-A73C-42BC-9A10-AEBCAC131482}"/>
              </a:ext>
            </a:extLst>
          </p:cNvPr>
          <p:cNvSpPr>
            <a:spLocks noGrp="1"/>
          </p:cNvSpPr>
          <p:nvPr>
            <p:ph idx="1"/>
          </p:nvPr>
        </p:nvSpPr>
        <p:spPr/>
        <p:txBody>
          <a:bodyPr vert="horz" lIns="0" tIns="45720" rIns="0" bIns="45720" rtlCol="0" anchor="t">
            <a:normAutofit/>
          </a:bodyPr>
          <a:lstStyle/>
          <a:p>
            <a:pPr>
              <a:lnSpc>
                <a:spcPct val="100000"/>
              </a:lnSpc>
              <a:spcBef>
                <a:spcPct val="0"/>
              </a:spcBef>
              <a:spcAft>
                <a:spcPct val="0"/>
              </a:spcAft>
              <a:buFont typeface="Arial,Sans-Serif" panose="020F0502020204030204" pitchFamily="34" charset="0"/>
              <a:buChar char="•"/>
            </a:pPr>
            <a:r>
              <a:rPr lang="en-US">
                <a:solidFill>
                  <a:srgbClr val="000000"/>
                </a:solidFill>
                <a:latin typeface="Times New Roman"/>
                <a:cs typeface="Times New Roman"/>
              </a:rPr>
              <a:t>This circuit detects the dial tone (DTMF Tone) from a telephone line.</a:t>
            </a:r>
            <a:endParaRPr lang="en-US">
              <a:latin typeface="Times New Roman"/>
              <a:ea typeface="+mn-lt"/>
              <a:cs typeface="+mn-lt"/>
            </a:endParaRPr>
          </a:p>
          <a:p>
            <a:pPr>
              <a:lnSpc>
                <a:spcPct val="100000"/>
              </a:lnSpc>
              <a:spcBef>
                <a:spcPct val="0"/>
              </a:spcBef>
              <a:spcAft>
                <a:spcPct val="0"/>
              </a:spcAft>
              <a:buFont typeface="Arial,Sans-Serif" panose="020F0502020204030204" pitchFamily="34" charset="0"/>
              <a:buChar char="•"/>
            </a:pPr>
            <a:r>
              <a:rPr lang="en-US">
                <a:solidFill>
                  <a:srgbClr val="000000"/>
                </a:solidFill>
                <a:latin typeface="Times New Roman"/>
                <a:cs typeface="Times New Roman"/>
              </a:rPr>
              <a:t>Decodes the keypad pressed on the remote telephone.</a:t>
            </a:r>
            <a:endParaRPr lang="en-US">
              <a:latin typeface="Times New Roman"/>
              <a:ea typeface="+mn-lt"/>
              <a:cs typeface="+mn-lt"/>
            </a:endParaRPr>
          </a:p>
          <a:p>
            <a:pPr>
              <a:lnSpc>
                <a:spcPct val="100000"/>
              </a:lnSpc>
              <a:spcBef>
                <a:spcPct val="0"/>
              </a:spcBef>
              <a:spcAft>
                <a:spcPct val="0"/>
              </a:spcAft>
              <a:buFont typeface="Arial,Sans-Serif" panose="020F0502020204030204" pitchFamily="34" charset="0"/>
              <a:buChar char="•"/>
            </a:pPr>
            <a:r>
              <a:rPr lang="en-US">
                <a:solidFill>
                  <a:srgbClr val="000000"/>
                </a:solidFill>
                <a:latin typeface="Times New Roman"/>
                <a:cs typeface="Times New Roman"/>
              </a:rPr>
              <a:t>A complete communication consist of the tone generator and the tone decoder.</a:t>
            </a:r>
            <a:endParaRPr lang="en-IN">
              <a:latin typeface="Times New Roman"/>
              <a:ea typeface="+mn-lt"/>
              <a:cs typeface="+mn-lt"/>
            </a:endParaRPr>
          </a:p>
          <a:p>
            <a:endParaRPr lang="en-US" dirty="0">
              <a:cs typeface="Calibri"/>
            </a:endParaRPr>
          </a:p>
        </p:txBody>
      </p:sp>
      <p:pic>
        <p:nvPicPr>
          <p:cNvPr id="4" name="Picture 4" descr="A screenshot of a cell phone&#10;&#10;Description automatically generated">
            <a:extLst>
              <a:ext uri="{FF2B5EF4-FFF2-40B4-BE49-F238E27FC236}">
                <a16:creationId xmlns:a16="http://schemas.microsoft.com/office/drawing/2014/main" id="{48582D60-502B-4342-B63F-90955C139EB4}"/>
              </a:ext>
            </a:extLst>
          </p:cNvPr>
          <p:cNvPicPr>
            <a:picLocks noChangeAspect="1"/>
          </p:cNvPicPr>
          <p:nvPr/>
        </p:nvPicPr>
        <p:blipFill>
          <a:blip r:embed="rId2"/>
          <a:stretch>
            <a:fillRect/>
          </a:stretch>
        </p:blipFill>
        <p:spPr>
          <a:xfrm>
            <a:off x="3231715" y="2840378"/>
            <a:ext cx="3797473" cy="3191845"/>
          </a:xfrm>
          <a:prstGeom prst="rect">
            <a:avLst/>
          </a:prstGeom>
        </p:spPr>
      </p:pic>
    </p:spTree>
    <p:extLst>
      <p:ext uri="{BB962C8B-B14F-4D97-AF65-F5344CB8AC3E}">
        <p14:creationId xmlns:p14="http://schemas.microsoft.com/office/powerpoint/2010/main" val="627648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61F79-6C31-436A-9709-25325CA079BB}"/>
              </a:ext>
            </a:extLst>
          </p:cNvPr>
          <p:cNvSpPr>
            <a:spLocks noGrp="1"/>
          </p:cNvSpPr>
          <p:nvPr>
            <p:ph type="title"/>
          </p:nvPr>
        </p:nvSpPr>
        <p:spPr/>
        <p:txBody>
          <a:bodyPr>
            <a:normAutofit/>
          </a:bodyPr>
          <a:lstStyle/>
          <a:p>
            <a:r>
              <a:rPr lang="en-US" sz="2400">
                <a:latin typeface="Times New Roman"/>
                <a:cs typeface="Calibri Light"/>
              </a:rPr>
              <a:t>OUTPUT TABLE</a:t>
            </a:r>
            <a:endParaRPr lang="en-US" sz="2400">
              <a:latin typeface="Times New Roman"/>
              <a:cs typeface="Times New Roman"/>
            </a:endParaRPr>
          </a:p>
        </p:txBody>
      </p:sp>
      <p:pic>
        <p:nvPicPr>
          <p:cNvPr id="4" name="Picture 4" descr="A picture containing cellphone&#10;&#10;Description automatically generated">
            <a:extLst>
              <a:ext uri="{FF2B5EF4-FFF2-40B4-BE49-F238E27FC236}">
                <a16:creationId xmlns:a16="http://schemas.microsoft.com/office/drawing/2014/main" id="{CEAD3432-3DBF-4064-94A2-6665C2709C3E}"/>
              </a:ext>
            </a:extLst>
          </p:cNvPr>
          <p:cNvPicPr>
            <a:picLocks noGrp="1" noChangeAspect="1"/>
          </p:cNvPicPr>
          <p:nvPr>
            <p:ph idx="1"/>
          </p:nvPr>
        </p:nvPicPr>
        <p:blipFill>
          <a:blip r:embed="rId2"/>
          <a:stretch>
            <a:fillRect/>
          </a:stretch>
        </p:blipFill>
        <p:spPr>
          <a:xfrm>
            <a:off x="2883675" y="2209589"/>
            <a:ext cx="6109830" cy="3295650"/>
          </a:xfrm>
        </p:spPr>
      </p:pic>
    </p:spTree>
    <p:extLst>
      <p:ext uri="{BB962C8B-B14F-4D97-AF65-F5344CB8AC3E}">
        <p14:creationId xmlns:p14="http://schemas.microsoft.com/office/powerpoint/2010/main" val="2553851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EAC47-718A-4431-B90A-75D4A5ED3C1D}"/>
              </a:ext>
            </a:extLst>
          </p:cNvPr>
          <p:cNvSpPr>
            <a:spLocks noGrp="1"/>
          </p:cNvSpPr>
          <p:nvPr>
            <p:ph type="title"/>
          </p:nvPr>
        </p:nvSpPr>
        <p:spPr/>
        <p:txBody>
          <a:bodyPr>
            <a:normAutofit/>
          </a:bodyPr>
          <a:lstStyle/>
          <a:p>
            <a:r>
              <a:rPr lang="en-US" sz="2400" b="1" dirty="0">
                <a:latin typeface="Times New Roman"/>
                <a:cs typeface="Calibri Light"/>
              </a:rPr>
              <a:t>WORKING MODEL</a:t>
            </a:r>
          </a:p>
        </p:txBody>
      </p:sp>
      <p:pic>
        <p:nvPicPr>
          <p:cNvPr id="10" name="Picture 10" descr="A close up of a device&#10;&#10;Description automatically generated">
            <a:extLst>
              <a:ext uri="{FF2B5EF4-FFF2-40B4-BE49-F238E27FC236}">
                <a16:creationId xmlns:a16="http://schemas.microsoft.com/office/drawing/2014/main" id="{70A78155-1E08-4623-933C-EA117494C2A4}"/>
              </a:ext>
            </a:extLst>
          </p:cNvPr>
          <p:cNvPicPr>
            <a:picLocks noGrp="1" noChangeAspect="1"/>
          </p:cNvPicPr>
          <p:nvPr>
            <p:ph idx="1"/>
          </p:nvPr>
        </p:nvPicPr>
        <p:blipFill>
          <a:blip r:embed="rId2"/>
          <a:stretch>
            <a:fillRect/>
          </a:stretch>
        </p:blipFill>
        <p:spPr>
          <a:xfrm>
            <a:off x="819869" y="2353734"/>
            <a:ext cx="4369056" cy="2880360"/>
          </a:xfrm>
        </p:spPr>
      </p:pic>
      <p:pic>
        <p:nvPicPr>
          <p:cNvPr id="11" name="Picture 11" descr="A picture containing sitting, parked, table, small&#10;&#10;Description automatically generated">
            <a:extLst>
              <a:ext uri="{FF2B5EF4-FFF2-40B4-BE49-F238E27FC236}">
                <a16:creationId xmlns:a16="http://schemas.microsoft.com/office/drawing/2014/main" id="{C34F70EB-A667-4B63-80F2-2DD905C96FAB}"/>
              </a:ext>
            </a:extLst>
          </p:cNvPr>
          <p:cNvPicPr>
            <a:picLocks noChangeAspect="1"/>
          </p:cNvPicPr>
          <p:nvPr/>
        </p:nvPicPr>
        <p:blipFill>
          <a:blip r:embed="rId3"/>
          <a:stretch>
            <a:fillRect/>
          </a:stretch>
        </p:blipFill>
        <p:spPr>
          <a:xfrm>
            <a:off x="6227233" y="2401873"/>
            <a:ext cx="4436533" cy="2795088"/>
          </a:xfrm>
          <a:prstGeom prst="rect">
            <a:avLst/>
          </a:prstGeom>
        </p:spPr>
      </p:pic>
    </p:spTree>
    <p:extLst>
      <p:ext uri="{BB962C8B-B14F-4D97-AF65-F5344CB8AC3E}">
        <p14:creationId xmlns:p14="http://schemas.microsoft.com/office/powerpoint/2010/main" val="266031207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Retrospect</vt:lpstr>
      <vt:lpstr>                              NAME :H K BHASKAR   EMAIL:bhaskarvirat50@gmail.com    Mobile: 8296102385   </vt:lpstr>
      <vt:lpstr>                            PROJECT :1          “CONTROLLING A ROBOT USING BLUETOOTH”   </vt:lpstr>
      <vt:lpstr>INTRODUCTION</vt:lpstr>
      <vt:lpstr>CIRCUIT DIAGRAM</vt:lpstr>
      <vt:lpstr>WORKING</vt:lpstr>
      <vt:lpstr>BLUETOOTH </vt:lpstr>
      <vt:lpstr>DTMF DECODER: (MT8870) </vt:lpstr>
      <vt:lpstr>OUTPUT TABLE</vt:lpstr>
      <vt:lpstr>WORKING MODEL</vt:lpstr>
      <vt:lpstr>CONCLUSION</vt:lpstr>
      <vt:lpstr>REFERENCES</vt:lpstr>
      <vt:lpstr>                                         PROJECT :2     “Secured means of entrance for examination hall using face recognition ” </vt:lpstr>
      <vt:lpstr>INTRODUCTION</vt:lpstr>
      <vt:lpstr>HARDWARE &amp;SOFTWARE DESCRIPTIONS</vt:lpstr>
      <vt:lpstr>PROPOSED STSTEM</vt:lpstr>
      <vt:lpstr>BLOCK DIAGRAM</vt:lpstr>
      <vt:lpstr>WORKING</vt:lpstr>
      <vt:lpstr>FLOW CHART</vt:lpstr>
      <vt:lpstr>OUTPUT RESULTS</vt:lpstr>
      <vt:lpstr>CONCLUSION AND 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423</cp:revision>
  <dcterms:created xsi:type="dcterms:W3CDTF">2020-08-11T08:37:59Z</dcterms:created>
  <dcterms:modified xsi:type="dcterms:W3CDTF">2020-08-11T10:50:43Z</dcterms:modified>
</cp:coreProperties>
</file>